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  <p:sldMasterId id="2147483653" r:id="rId4"/>
    <p:sldMasterId id="2147483655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</p:sldMasterIdLst>
  <p:notesMasterIdLst>
    <p:notesMasterId r:id="rId27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95" r:id="rId26"/>
    <p:sldId id="289" r:id="rId28"/>
    <p:sldId id="269" r:id="rId29"/>
    <p:sldId id="270" r:id="rId30"/>
    <p:sldId id="271" r:id="rId31"/>
    <p:sldId id="272" r:id="rId32"/>
    <p:sldId id="273" r:id="rId33"/>
    <p:sldId id="288" r:id="rId34"/>
    <p:sldId id="290" r:id="rId35"/>
    <p:sldId id="291" r:id="rId36"/>
    <p:sldId id="292" r:id="rId37"/>
    <p:sldId id="293" r:id="rId38"/>
    <p:sldId id="294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6" r:id="rId51"/>
    <p:sldId id="285" r:id="rId52"/>
  </p:sldIdLst>
  <p:sldSz cx="12192000" cy="6858000"/>
  <p:notesSz cx="6858000" cy="9144000"/>
  <p:embeddedFontLst>
    <p:embeddedFont>
      <p:font typeface="Source Han Sans CN Bold" panose="020B0800000000000000" charset="-122"/>
      <p:bold r:id="rId56"/>
    </p:embeddedFont>
    <p:embeddedFont>
      <p:font typeface="Source Han Sans" panose="020B0400000000000000" charset="-122"/>
      <p:regular r:id="rId57"/>
    </p:embeddedFont>
    <p:embeddedFont>
      <p:font typeface="OPPOSans H" panose="00020600040101010101" charset="-122"/>
      <p:regular r:id="rId58"/>
    </p:embeddedFont>
    <p:embeddedFont>
      <p:font typeface="OPPOSans L" panose="00020600040101010101" charset="-122"/>
      <p:regular r:id="rId59"/>
    </p:embeddedFont>
    <p:embeddedFont>
      <p:font typeface="Source Han Sans CN Regular" panose="020B0A00000000000000" charset="-122"/>
      <p:bold r:id="rId60"/>
    </p:embeddedFont>
    <p:embeddedFont>
      <p:font typeface="等线" panose="02010600030101010101" charset="-122"/>
      <p:regular r:id="rId61"/>
    </p:embeddedFont>
    <p:embeddedFont>
      <p:font typeface="微软雅黑" panose="020B0503020204020204" charset="-122"/>
      <p:regular r:id="rId62"/>
    </p:embeddedFont>
    <p:embeddedFont>
      <p:font typeface="Calibri" panose="020F0502020204030204" charset="0"/>
      <p:regular r:id="rId63"/>
      <p:bold r:id="rId64"/>
      <p:italic r:id="rId65"/>
      <p:boldItalic r:id="rId66"/>
    </p:embeddedFont>
    <p:embeddedFont>
      <p:font typeface="OPPOSans B" panose="00020600040101010101" charset="-122"/>
      <p:regular r:id="rId6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7" Type="http://schemas.openxmlformats.org/officeDocument/2006/relationships/font" Target="fonts/font12.fntdata"/><Relationship Id="rId66" Type="http://schemas.openxmlformats.org/officeDocument/2006/relationships/font" Target="fonts/font11.fntdata"/><Relationship Id="rId65" Type="http://schemas.openxmlformats.org/officeDocument/2006/relationships/font" Target="fonts/font10.fntdata"/><Relationship Id="rId64" Type="http://schemas.openxmlformats.org/officeDocument/2006/relationships/font" Target="fonts/font9.fntdata"/><Relationship Id="rId63" Type="http://schemas.openxmlformats.org/officeDocument/2006/relationships/font" Target="fonts/font8.fntdata"/><Relationship Id="rId62" Type="http://schemas.openxmlformats.org/officeDocument/2006/relationships/font" Target="fonts/font7.fntdata"/><Relationship Id="rId61" Type="http://schemas.openxmlformats.org/officeDocument/2006/relationships/font" Target="fonts/font6.fntdata"/><Relationship Id="rId60" Type="http://schemas.openxmlformats.org/officeDocument/2006/relationships/font" Target="fonts/font5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4.fntdata"/><Relationship Id="rId58" Type="http://schemas.openxmlformats.org/officeDocument/2006/relationships/font" Target="fonts/font3.fntdata"/><Relationship Id="rId57" Type="http://schemas.openxmlformats.org/officeDocument/2006/relationships/font" Target="fonts/font2.fntdata"/><Relationship Id="rId56" Type="http://schemas.openxmlformats.org/officeDocument/2006/relationships/font" Target="fonts/font1.fntdata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39.xml"/><Relationship Id="rId51" Type="http://schemas.openxmlformats.org/officeDocument/2006/relationships/slide" Target="slides/slide38.xml"/><Relationship Id="rId50" Type="http://schemas.openxmlformats.org/officeDocument/2006/relationships/slide" Target="slides/slide37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6.xml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"/>
          <p:cNvPicPr>
            <a:picLocks noChangeAspect="1"/>
          </p:cNvPicPr>
          <p:nvPr/>
        </p:nvPicPr>
        <p:blipFill>
          <a:blip r:embed="rId1">
            <a:alphaModFix amt="60000"/>
            <a:lum contrast="54000"/>
          </a:blip>
          <a:srcRect r="-406"/>
          <a:stretch>
            <a:fillRect/>
          </a:stretch>
        </p:blipFill>
        <p:spPr>
          <a:xfrm>
            <a:off x="0" y="-27305"/>
            <a:ext cx="12268835" cy="687324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41805" y="1124585"/>
            <a:ext cx="8877935" cy="17183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水平二体操大单元教学设计</a:t>
            </a:r>
            <a:endParaRPr kumimoji="1" lang="zh-CN" altLang="en-US" sz="5400"/>
          </a:p>
        </p:txBody>
      </p:sp>
      <p:sp>
        <p:nvSpPr>
          <p:cNvPr id="5" name="标题 1"/>
          <p:cNvSpPr txBox="1"/>
          <p:nvPr/>
        </p:nvSpPr>
        <p:spPr>
          <a:xfrm>
            <a:off x="482979" y="4321070"/>
            <a:ext cx="4568823" cy="4679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920784" flipH="1">
            <a:off x="776019" y="4401607"/>
            <a:ext cx="308443" cy="306850"/>
          </a:xfrm>
          <a:custGeom>
            <a:avLst/>
            <a:gdLst>
              <a:gd name="connsiteX0" fmla="*/ 0 w 219107"/>
              <a:gd name="connsiteY0" fmla="*/ 92828 h 217977"/>
              <a:gd name="connsiteX1" fmla="*/ 0 w 219107"/>
              <a:gd name="connsiteY1" fmla="*/ 217977 h 217977"/>
              <a:gd name="connsiteX2" fmla="*/ 125149 w 219107"/>
              <a:gd name="connsiteY2" fmla="*/ 217977 h 217977"/>
              <a:gd name="connsiteX3" fmla="*/ 93958 w 219107"/>
              <a:gd name="connsiteY3" fmla="*/ 0 h 217977"/>
              <a:gd name="connsiteX4" fmla="*/ 93958 w 219107"/>
              <a:gd name="connsiteY4" fmla="*/ 125149 h 217977"/>
              <a:gd name="connsiteX5" fmla="*/ 219107 w 219107"/>
              <a:gd name="connsiteY5" fmla="*/ 125149 h 217977"/>
            </a:gdLst>
            <a:ahLst/>
            <a:cxnLst/>
            <a:rect l="l" t="t" r="r" b="b"/>
            <a:pathLst>
              <a:path w="219107" h="217977">
                <a:moveTo>
                  <a:pt x="0" y="92828"/>
                </a:moveTo>
                <a:lnTo>
                  <a:pt x="0" y="217977"/>
                </a:lnTo>
                <a:lnTo>
                  <a:pt x="125149" y="217977"/>
                </a:lnTo>
                <a:close/>
                <a:moveTo>
                  <a:pt x="93958" y="0"/>
                </a:moveTo>
                <a:lnTo>
                  <a:pt x="93958" y="125149"/>
                </a:lnTo>
                <a:lnTo>
                  <a:pt x="219107" y="12514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64796" y="5315117"/>
            <a:ext cx="1896899" cy="3519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754611" y="5315117"/>
            <a:ext cx="1896899" cy="3519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82979" y="5251269"/>
            <a:ext cx="483112" cy="479612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659124" y="5251269"/>
            <a:ext cx="483112" cy="479612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88140" y="5374901"/>
            <a:ext cx="225078" cy="232348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16505" y="5374901"/>
            <a:ext cx="216059" cy="23234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4421" y="5325372"/>
            <a:ext cx="88813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52556" y="5325372"/>
            <a:ext cx="88813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741707" y="5325372"/>
            <a:ext cx="64596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820856" y="5325372"/>
            <a:ext cx="771435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/>
        </p:nvSpPr>
        <p:spPr>
          <a:xfrm>
            <a:off x="-96520" y="-22733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98145" y="1687195"/>
            <a:ext cx="3399790" cy="41890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基础性：滚翻、倒立等动作是人类位移的基础动作模式。
关联性：前滚翻→跪跳起→侧手翻形成动作迁移链；倒立→支撑构建身体支撑能力群。
应用性：组合动作（如前滚翻接燕式平衡）培养学生复杂情境下的运动迁移能力。</a:t>
            </a:r>
            <a:endParaRPr kumimoji="1" lang="en-US" altLang="zh-CN" sz="20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4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537704" y="1144520"/>
            <a:ext cx="3538995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技能特性</a:t>
            </a:r>
            <a:endParaRPr kumimoji="1" lang="en-US" altLang="zh-CN" sz="20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4079928" y="1725514"/>
            <a:ext cx="3538995" cy="2963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遵循 "单一技能→组合衔接→实战应用" 三阶递进：
• 基础构建（课时1-5）：聚焦单动作规范性
• 技能联结（课时6-11）：强化动作组合流畅性
• 情境应用（课时12-18）：提升综合运动表现</a:t>
            </a:r>
            <a:endParaRPr kumimoji="1" lang="en-US" altLang="zh-CN" sz="20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079928" y="1144520"/>
            <a:ext cx="3538995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内容逻辑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4475" y="371475"/>
            <a:ext cx="290830" cy="29083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544951">
            <a:off x="350778" y="453197"/>
            <a:ext cx="86652" cy="127386"/>
          </a:xfrm>
          <a:custGeom>
            <a:avLst/>
            <a:gdLst>
              <a:gd name="connsiteX0" fmla="*/ 265175 w 356639"/>
              <a:gd name="connsiteY0" fmla="*/ 0 h 524296"/>
              <a:gd name="connsiteX1" fmla="*/ 356639 w 356639"/>
              <a:gd name="connsiteY1" fmla="*/ 0 h 524296"/>
              <a:gd name="connsiteX2" fmla="*/ 356639 w 356639"/>
              <a:gd name="connsiteY2" fmla="*/ 521734 h 524296"/>
              <a:gd name="connsiteX3" fmla="*/ 345917 w 356639"/>
              <a:gd name="connsiteY3" fmla="*/ 521734 h 524296"/>
              <a:gd name="connsiteX4" fmla="*/ 345921 w 356639"/>
              <a:gd name="connsiteY4" fmla="*/ 522433 h 524296"/>
              <a:gd name="connsiteX5" fmla="*/ 493 w 356639"/>
              <a:gd name="connsiteY5" fmla="*/ 524296 h 524296"/>
              <a:gd name="connsiteX6" fmla="*/ 0 w 356639"/>
              <a:gd name="connsiteY6" fmla="*/ 432834 h 524296"/>
              <a:gd name="connsiteX7" fmla="*/ 265175 w 356639"/>
              <a:gd name="connsiteY7" fmla="*/ 431403 h 524296"/>
            </a:gdLst>
            <a:ahLst/>
            <a:cxnLst/>
            <a:rect l="l" t="t" r="r" b="b"/>
            <a:pathLst>
              <a:path w="356639" h="524296">
                <a:moveTo>
                  <a:pt x="265175" y="0"/>
                </a:moveTo>
                <a:lnTo>
                  <a:pt x="356639" y="0"/>
                </a:lnTo>
                <a:lnTo>
                  <a:pt x="356639" y="521734"/>
                </a:lnTo>
                <a:lnTo>
                  <a:pt x="345917" y="521734"/>
                </a:lnTo>
                <a:lnTo>
                  <a:pt x="345921" y="522433"/>
                </a:lnTo>
                <a:lnTo>
                  <a:pt x="493" y="524296"/>
                </a:lnTo>
                <a:lnTo>
                  <a:pt x="0" y="432834"/>
                </a:lnTo>
                <a:lnTo>
                  <a:pt x="265175" y="431403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8145004" y="1144520"/>
            <a:ext cx="3538995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教材价值与地位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8043404" y="1636614"/>
            <a:ext cx="3538995" cy="17059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体</a:t>
            </a:r>
            <a:r>
              <a:rPr kumimoji="1" lang="en-US" altLang="zh-CN" sz="20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操是发展身体控制能力的核心载体，属《义务教育体育与健康课程标准》"专项运动技能"六大类之一。本单元承接水平一基本运动技能课程，为水平三器械体操学习奠定基础。</a:t>
            </a:r>
            <a:endParaRPr kumimoji="1" lang="en-US" altLang="zh-CN" sz="20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ource Han Sans" panose="020B04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407602" y="2149459"/>
            <a:ext cx="46873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心理特征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42503" y="2424454"/>
            <a:ext cx="5677978" cy="840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 探索欲望强，但存在保护性抑制（如后滚翻畏难率达40%）
• 教学应对：采用游戏化、阶梯式挑战任务（如斜坡辅助练习），强化成功体验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00255" y="2060559"/>
            <a:ext cx="874017" cy="874017"/>
          </a:xfrm>
          <a:prstGeom prst="ellipse">
            <a:avLst/>
          </a:prstGeom>
          <a:solidFill>
            <a:schemeClr val="bg1"/>
          </a:solidFill>
          <a:ln w="4445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>
            <a:outerShdw blurRad="190500" dist="63500" dir="2700000" sx="102000" sy="102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98703" y="2335207"/>
            <a:ext cx="350120" cy="35012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28702" y="3247963"/>
            <a:ext cx="46873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技能基础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28703" y="3764258"/>
            <a:ext cx="6160578" cy="8908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• 已掌握水平一"团身滚动""低姿平衡"等基础技能
• 现存问题：- 60%学生滚翻时运动轨迹偏移（脊柱对位意识弱）
- 支撑类动作核心稳定性不足（塌腰率＞50%）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199155" y="3387663"/>
            <a:ext cx="874017" cy="87401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87000">
                <a:schemeClr val="accent1">
                  <a:lumMod val="60000"/>
                  <a:lumOff val="4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61103" y="3679872"/>
            <a:ext cx="350120" cy="289599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6302" y="4663968"/>
            <a:ext cx="46873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认知水平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52003" y="4951663"/>
            <a:ext cx="6312978" cy="840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• 能理解"蹬推""绷脚尖"等动作术语
• 学习难点：对生物力学原理（如重心转移轨迹）认知模糊
• 教学策略：采用动态解剖模型演示、地面标记线等可视化工具辅助理解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00255" y="4676668"/>
            <a:ext cx="874017" cy="874017"/>
          </a:xfrm>
          <a:prstGeom prst="ellipse">
            <a:avLst/>
          </a:prstGeom>
          <a:solidFill>
            <a:schemeClr val="bg1"/>
          </a:solidFill>
          <a:ln w="4445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>
            <a:outerShdw blurRad="190500" dist="63500" dir="2700000" sx="102000" sy="102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98703" y="4951734"/>
            <a:ext cx="350120" cy="323886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199155" y="936655"/>
            <a:ext cx="874017" cy="87401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87000">
                <a:schemeClr val="accent1">
                  <a:lumMod val="60000"/>
                  <a:lumOff val="4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28702" y="758855"/>
            <a:ext cx="4687378" cy="3566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生理特征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128703" y="1122750"/>
            <a:ext cx="5690678" cy="840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• 骨骼可塑性大，肌肉力量发展滞后（尤其躯干力量）
• 教学应对：控制静力性动作时长（如倒立≤20秒），增加动力性力量练习比例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493159" y="1121448"/>
            <a:ext cx="286009" cy="326631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40163" y="87545"/>
            <a:ext cx="7530200" cy="612000"/>
          </a:xfrm>
          <a:prstGeom prst="rect">
            <a:avLst/>
          </a:prstGeom>
          <a:gradFill>
            <a:gsLst>
              <a:gs pos="5000">
                <a:schemeClr val="bg1">
                  <a:lumMod val="95000"/>
                </a:schemeClr>
              </a:gs>
              <a:gs pos="84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44400" y="0"/>
            <a:ext cx="216000" cy="698810"/>
          </a:xfrm>
          <a:prstGeom prst="rect">
            <a:avLst/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41556" y="121445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8812529" y="0"/>
            <a:ext cx="3379471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5365" y="-1906"/>
            <a:ext cx="3051810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036413" y="-1905"/>
            <a:ext cx="3051175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48895" y="0"/>
            <a:ext cx="3092450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48895" y="6271895"/>
            <a:ext cx="3093085" cy="586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基础知识与基本技能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044190" y="6270625"/>
            <a:ext cx="3051175" cy="586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技战术运用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40825" y="6272530"/>
            <a:ext cx="3051175" cy="5861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展示或比赛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-9215" y="5910261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体操安全与保护帮助</a:t>
            </a:r>
            <a:endParaRPr lang="zh-CN" sz="1400" dirty="0"/>
          </a:p>
        </p:txBody>
      </p:sp>
      <p:sp>
        <p:nvSpPr>
          <p:cNvPr id="39" name="文本框 38"/>
          <p:cNvSpPr txBox="1"/>
          <p:nvPr/>
        </p:nvSpPr>
        <p:spPr>
          <a:xfrm>
            <a:off x="-9215" y="4999816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平衡技术：窄道行走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燕式平衡</a:t>
            </a:r>
            <a:endParaRPr lang="en-US" sz="1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076093" y="4739450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：前滚翻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窄道平衡行走</a:t>
            </a:r>
            <a:endParaRPr lang="zh-CN" altLang="en-US" sz="1400" dirty="0"/>
          </a:p>
        </p:txBody>
      </p:sp>
      <p:sp>
        <p:nvSpPr>
          <p:cNvPr id="41" name="文本框 40"/>
          <p:cNvSpPr txBox="1"/>
          <p:nvPr/>
        </p:nvSpPr>
        <p:spPr>
          <a:xfrm>
            <a:off x="-9215" y="4416497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支撑技术：跳上成跪撑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跪跳下</a:t>
            </a:r>
            <a:endParaRPr lang="en-US" sz="1400" dirty="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076093" y="4145789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：前滚翻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跳上跪撑</a:t>
            </a:r>
            <a:endParaRPr lang="zh-CN" altLang="en-US" sz="1400" dirty="0"/>
          </a:p>
        </p:txBody>
      </p:sp>
      <p:sp>
        <p:nvSpPr>
          <p:cNvPr id="43" name="文本框 42"/>
          <p:cNvSpPr txBox="1"/>
          <p:nvPr/>
        </p:nvSpPr>
        <p:spPr>
          <a:xfrm>
            <a:off x="3083870" y="3413040"/>
            <a:ext cx="2988000" cy="57639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：窄道平衡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跪跳下</a:t>
            </a:r>
            <a:endParaRPr lang="zh-CN" altLang="en-US" sz="1400" b="1" i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1400" dirty="0"/>
          </a:p>
        </p:txBody>
      </p:sp>
      <p:sp>
        <p:nvSpPr>
          <p:cNvPr id="45" name="文本框 44"/>
          <p:cNvSpPr txBox="1"/>
          <p:nvPr/>
        </p:nvSpPr>
        <p:spPr>
          <a:xfrm>
            <a:off x="-9215" y="2428859"/>
            <a:ext cx="2988000" cy="34011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旋转技术：后滚翻</a:t>
            </a:r>
            <a:endParaRPr lang="en-US" sz="1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-9215" y="1745582"/>
            <a:ext cx="2988000" cy="34011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悬垂技术：屈腿悬垂摆动</a:t>
            </a:r>
            <a:endParaRPr sz="1400" dirty="0"/>
          </a:p>
        </p:txBody>
      </p:sp>
      <p:sp>
        <p:nvSpPr>
          <p:cNvPr id="44" name="文本框 43"/>
          <p:cNvSpPr txBox="1"/>
          <p:nvPr/>
        </p:nvSpPr>
        <p:spPr>
          <a:xfrm>
            <a:off x="9177332" y="3203774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单项技能挑战赛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-16824" y="5453355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滚动技术：前滚翻直腿起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6095365" y="6272530"/>
            <a:ext cx="3051175" cy="586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专项体能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126952" y="900260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14.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体操力量进阶</a:t>
            </a:r>
            <a:endParaRPr lang="zh-CN" altLang="en-US" sz="1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3037993" y="1178855"/>
            <a:ext cx="2988000" cy="3629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13.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：悬垂摆动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跪跳下</a:t>
            </a:r>
            <a:endParaRPr sz="1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076093" y="1615844"/>
            <a:ext cx="2988000" cy="3629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：后滚翻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窄道行走</a:t>
            </a:r>
            <a:endParaRPr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9177332" y="45445"/>
            <a:ext cx="2988000" cy="3629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16-18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体操小明星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挑战赛季</a:t>
            </a:r>
            <a:endParaRPr lang="zh-CN" altLang="en-US" sz="1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9177332" y="516341"/>
            <a:ext cx="2988000" cy="36295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组合动作应用赛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26952" y="2915654"/>
            <a:ext cx="2988000" cy="3398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9.</a:t>
            </a: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体操功能性体能</a:t>
            </a:r>
            <a:endParaRPr lang="zh-CN" altLang="en-US" sz="1400" dirty="0"/>
          </a:p>
        </p:txBody>
      </p:sp>
      <p:cxnSp>
        <p:nvCxnSpPr>
          <p:cNvPr id="126" name="连接符: 肘形 125"/>
          <p:cNvCxnSpPr>
            <a:stCxn id="46" idx="3"/>
            <a:endCxn id="47" idx="2"/>
          </p:cNvCxnSpPr>
          <p:nvPr/>
        </p:nvCxnSpPr>
        <p:spPr>
          <a:xfrm>
            <a:off x="2978785" y="1915795"/>
            <a:ext cx="1591310" cy="63500"/>
          </a:xfrm>
          <a:prstGeom prst="bentConnector4">
            <a:avLst>
              <a:gd name="adj1" fmla="val 3073"/>
              <a:gd name="adj2" fmla="val 643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>
            <a:stCxn id="51" idx="0"/>
            <a:endCxn id="55" idx="2"/>
          </p:cNvCxnSpPr>
          <p:nvPr/>
        </p:nvCxnSpPr>
        <p:spPr>
          <a:xfrm flipV="1">
            <a:off x="10671332" y="409026"/>
            <a:ext cx="0" cy="107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2" idx="0"/>
            <a:endCxn id="39" idx="2"/>
          </p:cNvCxnSpPr>
          <p:nvPr/>
        </p:nvCxnSpPr>
        <p:spPr>
          <a:xfrm flipV="1">
            <a:off x="1477811" y="5339690"/>
            <a:ext cx="6985" cy="113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连接符: 肘形 67"/>
          <p:cNvCxnSpPr>
            <a:stCxn id="41" idx="3"/>
            <a:endCxn id="42" idx="2"/>
          </p:cNvCxnSpPr>
          <p:nvPr/>
        </p:nvCxnSpPr>
        <p:spPr>
          <a:xfrm flipV="1">
            <a:off x="2978785" y="4485640"/>
            <a:ext cx="1591310" cy="1009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连接符: 肘形 71"/>
          <p:cNvCxnSpPr>
            <a:stCxn id="43" idx="3"/>
            <a:endCxn id="44" idx="2"/>
          </p:cNvCxnSpPr>
          <p:nvPr/>
        </p:nvCxnSpPr>
        <p:spPr>
          <a:xfrm flipV="1">
            <a:off x="6071870" y="3543300"/>
            <a:ext cx="4599305" cy="1581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连接符: 肘形 73"/>
          <p:cNvCxnSpPr>
            <a:stCxn id="44" idx="1"/>
            <a:endCxn id="12" idx="2"/>
          </p:cNvCxnSpPr>
          <p:nvPr/>
        </p:nvCxnSpPr>
        <p:spPr>
          <a:xfrm rot="10800000">
            <a:off x="7621270" y="3255645"/>
            <a:ext cx="1555750" cy="1181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连接符: 肘形 76"/>
          <p:cNvCxnSpPr>
            <a:stCxn id="12" idx="1"/>
            <a:endCxn id="45" idx="2"/>
          </p:cNvCxnSpPr>
          <p:nvPr/>
        </p:nvCxnSpPr>
        <p:spPr>
          <a:xfrm rot="10800000">
            <a:off x="1484630" y="2769235"/>
            <a:ext cx="4642485" cy="3168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连接符: 肘形 78"/>
          <p:cNvCxnSpPr>
            <a:stCxn id="45" idx="0"/>
            <a:endCxn id="46" idx="2"/>
          </p:cNvCxnSpPr>
          <p:nvPr/>
        </p:nvCxnSpPr>
        <p:spPr>
          <a:xfrm rot="16200000">
            <a:off x="1313180" y="2257425"/>
            <a:ext cx="342900" cy="31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连接符: 肘形 80"/>
          <p:cNvCxnSpPr>
            <a:stCxn id="47" idx="0"/>
            <a:endCxn id="48" idx="2"/>
          </p:cNvCxnSpPr>
          <p:nvPr/>
        </p:nvCxnSpPr>
        <p:spPr>
          <a:xfrm rot="16200000" flipV="1">
            <a:off x="4513898" y="1559878"/>
            <a:ext cx="74295" cy="381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连接符: 肘形 82"/>
          <p:cNvCxnSpPr>
            <a:stCxn id="48" idx="3"/>
            <a:endCxn id="50" idx="2"/>
          </p:cNvCxnSpPr>
          <p:nvPr/>
        </p:nvCxnSpPr>
        <p:spPr>
          <a:xfrm flipV="1">
            <a:off x="6026150" y="1240155"/>
            <a:ext cx="1595120" cy="1200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连接符: 肘形 85"/>
          <p:cNvCxnSpPr>
            <a:stCxn id="50" idx="3"/>
            <a:endCxn id="51" idx="2"/>
          </p:cNvCxnSpPr>
          <p:nvPr/>
        </p:nvCxnSpPr>
        <p:spPr>
          <a:xfrm flipV="1">
            <a:off x="9115425" y="879475"/>
            <a:ext cx="1555750" cy="19113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endCxn id="2" idx="2"/>
          </p:cNvCxnSpPr>
          <p:nvPr/>
        </p:nvCxnSpPr>
        <p:spPr>
          <a:xfrm flipV="1">
            <a:off x="1477811" y="5793239"/>
            <a:ext cx="0" cy="10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/>
          <p:cNvCxnSpPr>
            <a:stCxn id="39" idx="3"/>
            <a:endCxn id="40" idx="2"/>
          </p:cNvCxnSpPr>
          <p:nvPr/>
        </p:nvCxnSpPr>
        <p:spPr>
          <a:xfrm flipV="1">
            <a:off x="2978785" y="5079365"/>
            <a:ext cx="1591310" cy="908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8"/>
          <p:cNvCxnSpPr>
            <a:stCxn id="40" idx="1"/>
            <a:endCxn id="41" idx="2"/>
          </p:cNvCxnSpPr>
          <p:nvPr/>
        </p:nvCxnSpPr>
        <p:spPr>
          <a:xfrm rot="10800000">
            <a:off x="1484630" y="4756150"/>
            <a:ext cx="1591310" cy="1536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连接符: 肘形 23"/>
          <p:cNvCxnSpPr>
            <a:stCxn id="42" idx="0"/>
            <a:endCxn id="43" idx="2"/>
          </p:cNvCxnSpPr>
          <p:nvPr/>
        </p:nvCxnSpPr>
        <p:spPr>
          <a:xfrm rot="16200000">
            <a:off x="4495800" y="4064000"/>
            <a:ext cx="156210" cy="76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24765" y="620395"/>
          <a:ext cx="12223750" cy="624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0"/>
                <a:gridCol w="4590415"/>
                <a:gridCol w="1588770"/>
                <a:gridCol w="4669155"/>
              </a:tblGrid>
              <a:tr h="84010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内容与要求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主要核心内容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课时分布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dirty="0"/>
                        <a:t>课时结构化体现</a:t>
                      </a:r>
                      <a:endParaRPr lang="zh-CN" altLang="en-US" sz="2400" dirty="0"/>
                    </a:p>
                  </a:txBody>
                  <a:tcPr anchor="ctr"/>
                </a:tc>
              </a:tr>
              <a:tr h="1245235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基础知识与技能</a:t>
                      </a:r>
                      <a:endParaRPr lang="en-US" altLang="zh-CN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体操安全与保护帮助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前滚翻直腿起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窄道行走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后滚翻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屈腿悬垂摆动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1-3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，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5, 10-11</a:t>
                      </a:r>
                      <a:endParaRPr lang="en-US" altLang="zh-CN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体操安全与保护帮助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滚动技术：前滚翻直腿起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平衡技术：窄道行走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支撑技术：跳上成跪撑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旋转技术：后滚翻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悬垂技术：屈腿悬垂摆动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</a:tr>
              <a:tr h="1244600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技战术运用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窄道平衡行走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跳上跪撑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窄道平衡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后滚翻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窄道行走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悬垂摆动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4, 6, 7, 12, 13</a:t>
                      </a:r>
                      <a:endParaRPr lang="en-US" altLang="zh-CN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：前滚翻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窄道平衡行走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：前滚翻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跳上跪撑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：窄道平衡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跪跳下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：后滚翻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窄道行走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：悬垂摆动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+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跪跳下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</a:tr>
              <a:tr h="608965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体能</a:t>
                      </a:r>
                      <a:endParaRPr lang="en-US" altLang="zh-CN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核心力量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下肢爆发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柔韧训练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上肢推撑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躯干旋转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动态平衡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9, 14</a:t>
                      </a:r>
                      <a:endParaRPr lang="en-US" altLang="zh-CN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体操功能性体能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体操力量进阶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</a:tr>
              <a:tr h="1049020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展示或比赛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单项技能挑战赛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组合动作应用赛</a:t>
                      </a:r>
                      <a:b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"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体操小明星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"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挑战赛季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8, 15, 16-18</a:t>
                      </a:r>
                      <a:endParaRPr lang="en-US" altLang="zh-CN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单项技能挑战赛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15.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组合动作应用赛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16-18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体操小明星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”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挑战赛季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·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初赛（单项技能）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·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复赛（规定组合）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·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决赛（自创套路）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</a:tr>
              <a:tr h="652780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规则与裁判方法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规则与裁判方法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76517" marT="76517" marB="76517" anchor="ctr" anchorCtr="0"/>
                </a:tc>
                <a:tc rowSpan="2" gridSpan="2">
                  <a:txBody>
                    <a:bodyPr/>
                    <a:p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渗透在基础知识和基本技能、技战术运用、体能、展示与比赛之中，不单设置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课时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517" marR="76517" marT="76517" marB="76517" anchor="ctr" anchorCtr="0"/>
                </a:tc>
                <a:tc rowSpan="2" hMerge="1">
                  <a:tcPr marL="76517" marR="76517" marT="76517" marB="76517" anchor="ctr" anchorCtr="0"/>
                </a:tc>
              </a:tr>
              <a:tr h="608330">
                <a:tc>
                  <a:txBody>
                    <a:bodyPr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观赏与评价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动作创意性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表现力</a:t>
                      </a:r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 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同伴协作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517" marT="76517" marB="76517" anchor="ctr" anchorCtr="0"/>
                </a:tc>
                <a:tc vMerge="1" gridSpan="2">
                  <a:tcPr marL="76517" marR="76517" marT="76517" marB="76517" anchor="ctr" anchorCtr="0"/>
                </a:tc>
                <a:tc vMerge="1" hMerge="1">
                  <a:tcPr marL="76517" marR="76517" marT="76517" marB="76517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4478020" cy="7194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</a:t>
            </a: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主要教学内容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51197" y="3093441"/>
            <a:ext cx="1689606" cy="1818338"/>
          </a:xfrm>
          <a:prstGeom prst="diamond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183028" y="3093442"/>
            <a:ext cx="3571103" cy="803190"/>
          </a:xfrm>
          <a:custGeom>
            <a:avLst/>
            <a:gdLst>
              <a:gd name="connsiteX0" fmla="*/ 3571103 w 3571103"/>
              <a:gd name="connsiteY0" fmla="*/ 0 h 803190"/>
              <a:gd name="connsiteX1" fmla="*/ 259492 w 3571103"/>
              <a:gd name="connsiteY1" fmla="*/ 0 h 803190"/>
              <a:gd name="connsiteX2" fmla="*/ 0 w 3571103"/>
              <a:gd name="connsiteY2" fmla="*/ 420130 h 803190"/>
              <a:gd name="connsiteX3" fmla="*/ 271849 w 3571103"/>
              <a:gd name="connsiteY3" fmla="*/ 803190 h 803190"/>
              <a:gd name="connsiteX4" fmla="*/ 2842054 w 3571103"/>
              <a:gd name="connsiteY4" fmla="*/ 803190 h 803190"/>
              <a:gd name="connsiteX5" fmla="*/ 3571103 w 3571103"/>
              <a:gd name="connsiteY5" fmla="*/ 0 h 803190"/>
            </a:gdLst>
            <a:ahLst/>
            <a:cxnLst/>
            <a:rect l="l" t="t" r="r" b="b"/>
            <a:pathLst>
              <a:path w="3571103" h="803190">
                <a:moveTo>
                  <a:pt x="3571103" y="0"/>
                </a:moveTo>
                <a:lnTo>
                  <a:pt x="259492" y="0"/>
                </a:lnTo>
                <a:lnTo>
                  <a:pt x="0" y="420130"/>
                </a:lnTo>
                <a:lnTo>
                  <a:pt x="271849" y="803190"/>
                </a:lnTo>
                <a:lnTo>
                  <a:pt x="2842054" y="803190"/>
                </a:lnTo>
                <a:lnTo>
                  <a:pt x="3571103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4914133" y="1720043"/>
            <a:ext cx="978408" cy="803189"/>
          </a:xfrm>
          <a:prstGeom prst="homePlate">
            <a:avLst>
              <a:gd name="adj" fmla="val 31538"/>
            </a:avLst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>
            <a:off x="6437871" y="4108590"/>
            <a:ext cx="3571103" cy="803190"/>
          </a:xfrm>
          <a:custGeom>
            <a:avLst/>
            <a:gdLst>
              <a:gd name="connsiteX0" fmla="*/ 3571103 w 3571103"/>
              <a:gd name="connsiteY0" fmla="*/ 0 h 803190"/>
              <a:gd name="connsiteX1" fmla="*/ 259492 w 3571103"/>
              <a:gd name="connsiteY1" fmla="*/ 0 h 803190"/>
              <a:gd name="connsiteX2" fmla="*/ 0 w 3571103"/>
              <a:gd name="connsiteY2" fmla="*/ 420130 h 803190"/>
              <a:gd name="connsiteX3" fmla="*/ 271849 w 3571103"/>
              <a:gd name="connsiteY3" fmla="*/ 803190 h 803190"/>
              <a:gd name="connsiteX4" fmla="*/ 2842054 w 3571103"/>
              <a:gd name="connsiteY4" fmla="*/ 803190 h 803190"/>
              <a:gd name="connsiteX5" fmla="*/ 3571103 w 3571103"/>
              <a:gd name="connsiteY5" fmla="*/ 0 h 803190"/>
            </a:gdLst>
            <a:ahLst/>
            <a:cxnLst/>
            <a:rect l="l" t="t" r="r" b="b"/>
            <a:pathLst>
              <a:path w="3571103" h="803190">
                <a:moveTo>
                  <a:pt x="3571103" y="0"/>
                </a:moveTo>
                <a:lnTo>
                  <a:pt x="259492" y="0"/>
                </a:lnTo>
                <a:lnTo>
                  <a:pt x="0" y="420130"/>
                </a:lnTo>
                <a:lnTo>
                  <a:pt x="271849" y="803190"/>
                </a:lnTo>
                <a:lnTo>
                  <a:pt x="2842054" y="803190"/>
                </a:lnTo>
                <a:lnTo>
                  <a:pt x="3571103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6286761" y="5418490"/>
            <a:ext cx="978408" cy="803189"/>
          </a:xfrm>
          <a:prstGeom prst="homePlate">
            <a:avLst>
              <a:gd name="adj" fmla="val 31538"/>
            </a:avLst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0800000" flipV="1">
            <a:off x="6437870" y="3093442"/>
            <a:ext cx="3571103" cy="803190"/>
          </a:xfrm>
          <a:custGeom>
            <a:avLst/>
            <a:gdLst>
              <a:gd name="connsiteX0" fmla="*/ 3571103 w 3571103"/>
              <a:gd name="connsiteY0" fmla="*/ 0 h 803190"/>
              <a:gd name="connsiteX1" fmla="*/ 259492 w 3571103"/>
              <a:gd name="connsiteY1" fmla="*/ 0 h 803190"/>
              <a:gd name="connsiteX2" fmla="*/ 0 w 3571103"/>
              <a:gd name="connsiteY2" fmla="*/ 420130 h 803190"/>
              <a:gd name="connsiteX3" fmla="*/ 271849 w 3571103"/>
              <a:gd name="connsiteY3" fmla="*/ 803190 h 803190"/>
              <a:gd name="connsiteX4" fmla="*/ 2842054 w 3571103"/>
              <a:gd name="connsiteY4" fmla="*/ 803190 h 803190"/>
              <a:gd name="connsiteX5" fmla="*/ 3571103 w 3571103"/>
              <a:gd name="connsiteY5" fmla="*/ 0 h 803190"/>
            </a:gdLst>
            <a:ahLst/>
            <a:cxnLst/>
            <a:rect l="l" t="t" r="r" b="b"/>
            <a:pathLst>
              <a:path w="3571103" h="803190">
                <a:moveTo>
                  <a:pt x="3571103" y="0"/>
                </a:moveTo>
                <a:lnTo>
                  <a:pt x="259492" y="0"/>
                </a:lnTo>
                <a:lnTo>
                  <a:pt x="0" y="420130"/>
                </a:lnTo>
                <a:lnTo>
                  <a:pt x="271849" y="803190"/>
                </a:lnTo>
                <a:lnTo>
                  <a:pt x="2842054" y="803190"/>
                </a:lnTo>
                <a:lnTo>
                  <a:pt x="3571103" y="0"/>
                </a:ln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V="1">
            <a:off x="6388360" y="1720043"/>
            <a:ext cx="978408" cy="803189"/>
          </a:xfrm>
          <a:prstGeom prst="homePlate">
            <a:avLst>
              <a:gd name="adj" fmla="val 31538"/>
            </a:avLst>
          </a:prstGeom>
          <a:solidFill>
            <a:schemeClr val="accent3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2183027" y="4108591"/>
            <a:ext cx="3571103" cy="803190"/>
          </a:xfrm>
          <a:custGeom>
            <a:avLst/>
            <a:gdLst>
              <a:gd name="connsiteX0" fmla="*/ 3571103 w 3571103"/>
              <a:gd name="connsiteY0" fmla="*/ 0 h 803190"/>
              <a:gd name="connsiteX1" fmla="*/ 259492 w 3571103"/>
              <a:gd name="connsiteY1" fmla="*/ 0 h 803190"/>
              <a:gd name="connsiteX2" fmla="*/ 0 w 3571103"/>
              <a:gd name="connsiteY2" fmla="*/ 420130 h 803190"/>
              <a:gd name="connsiteX3" fmla="*/ 271849 w 3571103"/>
              <a:gd name="connsiteY3" fmla="*/ 803190 h 803190"/>
              <a:gd name="connsiteX4" fmla="*/ 2842054 w 3571103"/>
              <a:gd name="connsiteY4" fmla="*/ 803190 h 803190"/>
              <a:gd name="connsiteX5" fmla="*/ 3571103 w 3571103"/>
              <a:gd name="connsiteY5" fmla="*/ 0 h 803190"/>
            </a:gdLst>
            <a:ahLst/>
            <a:cxnLst/>
            <a:rect l="l" t="t" r="r" b="b"/>
            <a:pathLst>
              <a:path w="3571103" h="803190">
                <a:moveTo>
                  <a:pt x="3571103" y="0"/>
                </a:moveTo>
                <a:lnTo>
                  <a:pt x="259492" y="0"/>
                </a:lnTo>
                <a:lnTo>
                  <a:pt x="0" y="420130"/>
                </a:lnTo>
                <a:lnTo>
                  <a:pt x="271849" y="803190"/>
                </a:lnTo>
                <a:lnTo>
                  <a:pt x="2842054" y="803190"/>
                </a:lnTo>
                <a:lnTo>
                  <a:pt x="3571103" y="0"/>
                </a:ln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V="1">
            <a:off x="4774432" y="5367691"/>
            <a:ext cx="978408" cy="803189"/>
          </a:xfrm>
          <a:prstGeom prst="homePlate">
            <a:avLst>
              <a:gd name="adj" fmla="val 31538"/>
            </a:avLst>
          </a:prstGeom>
          <a:solidFill>
            <a:schemeClr val="accent3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483839" y="3282028"/>
            <a:ext cx="469900" cy="42601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483873" y="4275236"/>
            <a:ext cx="469831" cy="46990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293964" y="3273592"/>
            <a:ext cx="469900" cy="44289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93964" y="4275236"/>
            <a:ext cx="469900" cy="46990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031693" y="1878537"/>
            <a:ext cx="2800213" cy="25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学习内容重难点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27710" y="2195830"/>
            <a:ext cx="4142740" cy="85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重点：动作衔接连贯性（如滚翻→倒立）
难点：空中姿态控制（侧手翻分腿开度）	分解练习（先练半程动作）+视觉提示（贴地标线）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365693" y="1878537"/>
            <a:ext cx="2800213" cy="25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学生学习重难点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63338" y="2164336"/>
            <a:ext cx="2800213" cy="877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重点：理解发力时序
难点：克服倒立恐惧	斜坡降难法+双人互助保护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63338" y="5288536"/>
            <a:ext cx="2800213" cy="9405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重点：错误动作即时反馈
难点：个体差异调控	电子手环监测运动负荷+分层任务卡（基础/进阶/挑战）
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65693" y="5002737"/>
            <a:ext cx="2800213" cy="25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教学方法重难点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536393" y="5320237"/>
            <a:ext cx="3333613" cy="9024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重点：高密度练习
难点：40人小组轮换效率	四宫格循环站（体能区/技能区/比赛区/休息区）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031693" y="5002737"/>
            <a:ext cx="2800213" cy="25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教学组织重难点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14593" y="1954737"/>
            <a:ext cx="844413" cy="4071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425893" y="1992837"/>
            <a:ext cx="844413" cy="4071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838393" y="5523437"/>
            <a:ext cx="844413" cy="4071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362393" y="5523437"/>
            <a:ext cx="844413" cy="4071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44132" y="843280"/>
            <a:ext cx="2628000" cy="45719"/>
          </a:xfrm>
          <a:prstGeom prst="rect">
            <a:avLst/>
          </a:prstGeom>
          <a:gradFill>
            <a:gsLst>
              <a:gs pos="1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0800000">
            <a:off x="-272825" y="843280"/>
            <a:ext cx="1160150" cy="280670"/>
          </a:xfrm>
          <a:custGeom>
            <a:avLst/>
            <a:gdLst>
              <a:gd name="connsiteX0" fmla="*/ 1160150 w 1160150"/>
              <a:gd name="connsiteY0" fmla="*/ 280670 h 280670"/>
              <a:gd name="connsiteX1" fmla="*/ 453850 w 1160150"/>
              <a:gd name="connsiteY1" fmla="*/ 280670 h 280670"/>
              <a:gd name="connsiteX2" fmla="*/ 407796 w 1160150"/>
              <a:gd name="connsiteY2" fmla="*/ 280670 h 280670"/>
              <a:gd name="connsiteX3" fmla="*/ 404563 w 1160150"/>
              <a:gd name="connsiteY3" fmla="*/ 280670 h 280670"/>
              <a:gd name="connsiteX4" fmla="*/ 226925 w 1160150"/>
              <a:gd name="connsiteY4" fmla="*/ 60960 h 280670"/>
              <a:gd name="connsiteX5" fmla="*/ 49287 w 1160150"/>
              <a:gd name="connsiteY5" fmla="*/ 280670 h 280670"/>
              <a:gd name="connsiteX6" fmla="*/ 0 w 1160150"/>
              <a:gd name="connsiteY6" fmla="*/ 280670 h 280670"/>
              <a:gd name="connsiteX7" fmla="*/ 226925 w 1160150"/>
              <a:gd name="connsiteY7" fmla="*/ 0 h 280670"/>
              <a:gd name="connsiteX8" fmla="*/ 416886 w 1160150"/>
              <a:gd name="connsiteY8" fmla="*/ 234951 h 280670"/>
              <a:gd name="connsiteX9" fmla="*/ 1160150 w 1160150"/>
              <a:gd name="connsiteY9" fmla="*/ 234951 h 280670"/>
            </a:gdLst>
            <a:ahLst/>
            <a:cxnLst/>
            <a:rect l="l" t="t" r="r" b="b"/>
            <a:pathLst>
              <a:path w="1160150" h="280670">
                <a:moveTo>
                  <a:pt x="1160150" y="280670"/>
                </a:moveTo>
                <a:lnTo>
                  <a:pt x="453850" y="280670"/>
                </a:lnTo>
                <a:lnTo>
                  <a:pt x="407796" y="280670"/>
                </a:lnTo>
                <a:lnTo>
                  <a:pt x="404563" y="280670"/>
                </a:lnTo>
                <a:lnTo>
                  <a:pt x="226925" y="60960"/>
                </a:lnTo>
                <a:lnTo>
                  <a:pt x="49287" y="280670"/>
                </a:lnTo>
                <a:lnTo>
                  <a:pt x="0" y="280670"/>
                </a:lnTo>
                <a:lnTo>
                  <a:pt x="226925" y="0"/>
                </a:lnTo>
                <a:lnTo>
                  <a:pt x="416886" y="234951"/>
                </a:lnTo>
                <a:lnTo>
                  <a:pt x="1160150" y="23495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4803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6729" y="1292548"/>
            <a:ext cx="4680798" cy="4680798"/>
          </a:xfrm>
          <a:prstGeom prst="ellipse">
            <a:avLst/>
          </a:prstGeom>
          <a:noFill/>
          <a:ln w="31750" cap="sq">
            <a:gradFill>
              <a:gsLst>
                <a:gs pos="34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22475" y="1888294"/>
            <a:ext cx="3489306" cy="3489306"/>
          </a:xfrm>
          <a:prstGeom prst="ellipse">
            <a:avLst/>
          </a:prstGeom>
          <a:noFill/>
          <a:ln w="317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6656" y="2442475"/>
            <a:ext cx="2380944" cy="2380944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72092" y="1712820"/>
            <a:ext cx="875382" cy="875382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72092" y="4677693"/>
            <a:ext cx="875382" cy="875382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52517" y="3195256"/>
            <a:ext cx="875382" cy="875382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40863" y="1712823"/>
            <a:ext cx="599005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物理环境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40861" y="2058699"/>
            <a:ext cx="5990052" cy="975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可变式体操角（垫区组合器械架）、安全地垫（不同硬度分区）、自主取用护具箱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555676" y="3195259"/>
            <a:ext cx="599005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虚拟环境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555673" y="3541135"/>
            <a:ext cx="5990052" cy="975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AR体操辅助镜（扫描动作生成轨迹线）、班级运动APP（上传家庭练习视频）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40863" y="4677696"/>
            <a:ext cx="5990052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人文环境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140861" y="5023572"/>
            <a:ext cx="5990052" cy="975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设立“体操小导师”制（优生带练）、体操文化墙（世界冠军故事+安全知识漫画）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963185" y="3135749"/>
            <a:ext cx="1007886" cy="994396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921663" y="1903323"/>
            <a:ext cx="757652" cy="472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91563" y="3401923"/>
            <a:ext cx="757652" cy="472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921663" y="4900523"/>
            <a:ext cx="757652" cy="472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-1" y="289368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21792" y="234601"/>
            <a:ext cx="9613341" cy="461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2700" y="-1270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90500" y="-12700"/>
            <a:ext cx="2305254" cy="2796202"/>
          </a:xfrm>
          <a:custGeom>
            <a:avLst/>
            <a:gdLst>
              <a:gd name="connsiteX0" fmla="*/ 1879493 w 3069366"/>
              <a:gd name="connsiteY0" fmla="*/ 0 h 3723046"/>
              <a:gd name="connsiteX1" fmla="*/ 3069366 w 3069366"/>
              <a:gd name="connsiteY1" fmla="*/ 0 h 3723046"/>
              <a:gd name="connsiteX2" fmla="*/ 40957 w 3069366"/>
              <a:gd name="connsiteY2" fmla="*/ 3715732 h 3723046"/>
              <a:gd name="connsiteX3" fmla="*/ 0 w 3069366"/>
              <a:gd name="connsiteY3" fmla="*/ 3723046 h 3723046"/>
              <a:gd name="connsiteX4" fmla="*/ 0 w 3069366"/>
              <a:gd name="connsiteY4" fmla="*/ 2498905 h 3723046"/>
              <a:gd name="connsiteX5" fmla="*/ 50605 w 3069366"/>
              <a:gd name="connsiteY5" fmla="*/ 2485893 h 3723046"/>
              <a:gd name="connsiteX6" fmla="*/ 1879493 w 3069366"/>
              <a:gd name="connsiteY6" fmla="*/ 0 h 3723046"/>
            </a:gdLst>
            <a:ahLst/>
            <a:cxnLst/>
            <a:rect l="l" t="t" r="r" b="b"/>
            <a:pathLst>
              <a:path w="3069366" h="3723046">
                <a:moveTo>
                  <a:pt x="1879493" y="0"/>
                </a:moveTo>
                <a:lnTo>
                  <a:pt x="3069366" y="0"/>
                </a:lnTo>
                <a:cubicBezTo>
                  <a:pt x="3069366" y="1832862"/>
                  <a:pt x="1769267" y="3362069"/>
                  <a:pt x="40957" y="3715732"/>
                </a:cubicBezTo>
                <a:lnTo>
                  <a:pt x="0" y="3723046"/>
                </a:lnTo>
                <a:lnTo>
                  <a:pt x="0" y="2498905"/>
                </a:lnTo>
                <a:lnTo>
                  <a:pt x="50605" y="2485893"/>
                </a:lnTo>
                <a:cubicBezTo>
                  <a:pt x="1110170" y="2156334"/>
                  <a:pt x="1879493" y="1168010"/>
                  <a:pt x="187949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736344" y="2065630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086773" y="2024368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320905" y="1965083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17167" y="1935468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单元信息元素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39982" y="2862199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911929" y="2819514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328367" y="2782468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3.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086773" y="2782922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4.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632521" y="3585045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14152" y="3582937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320267" y="3541476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5.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086773" y="3541476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6.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37759" y="4329760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906690" y="4391153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320267" y="4300030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7.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086773" y="4300030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8.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642998" y="5099876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908913" y="5022622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320267" y="5058584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9.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086773" y="5058584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10.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916375" y="5814606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320267" y="5817137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11.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747763" y="551891"/>
            <a:ext cx="1143000" cy="55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592877" y="466341"/>
            <a:ext cx="2057400" cy="914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</a:t>
            </a: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ontents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082767" y="5817137"/>
            <a:ext cx="546100" cy="330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12.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635536" y="5819191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课时计划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51055" cy="602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75"/>
                <a:gridCol w="2111375"/>
                <a:gridCol w="2191385"/>
                <a:gridCol w="4721225"/>
                <a:gridCol w="2106295"/>
              </a:tblGrid>
              <a:tr h="111061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（基础知识）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体操安全与保护帮助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场地器材安全规范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自我保护姿势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基础保护手法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重点：掌握跌倒时的团身滚动保护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难点：保护手法发力时机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草地跌倒练习（分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组扇形站位，听哨音做前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侧滚翻避伤）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双人保护手法训练（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，扶腰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托肩辅助平衡）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器材安全检查接力赛（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组轮查垫子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器械稳定性）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安全卫士”情景模拟赛（抽取风险卡片，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秒内演示应对方案）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复述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条安全规则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主动检查器材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保护同伴的责任感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766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（基本技能）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滚动技术：前滚翻直腿起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蹲撑蹬地发力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低头抱膝滚动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直腿站立稳定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重点：团身紧、滚动圆滑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难点：直腿起立不扶地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斜坡辅助前滚翻（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30°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垫坡，分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组流水练习）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钻隧道”练习（两人拉绳限高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30cm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，滚翻过绳）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直腿起立挑战（垫上画起立区，成功率统计）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滚翻接力赛”（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组，连续完成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次标准前滚翻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击掌接力）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完成直腿起立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≥2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练习后自主拉伸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主动扶起失误同伴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（基本技能）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平衡技术：窄道行走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足尖行走直线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单腿支撑展臂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头部定位稳重心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重点：核心收紧视线固定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难点：燕式平衡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≥3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低平衡木行走（分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组，持沙袋于头顶）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地面“飞机格”挑战（单足踩格，渐减支撑面积）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双人辅助平衡（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人做燕式，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人轻触手部干扰）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平衡大师”耐力赛（小组内累计平衡总时长）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≥3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跌倒后规范起身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为对手平衡动作鼓掌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51055" cy="602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75"/>
                <a:gridCol w="2111375"/>
                <a:gridCol w="2191385"/>
                <a:gridCol w="4721225"/>
                <a:gridCol w="2106295"/>
              </a:tblGrid>
              <a:tr h="111061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（技战术运用）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：前滚翻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窄道平衡行走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动作衔接流畅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起身后重心调整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重点：滚翻后快速定位窄道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难点：组合动作无停顿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垫上标记衔接点（滚翻落点贴标识，起身即踩点）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障碍串联（滚翻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→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绕锥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→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上平衡木）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双人同步挑战（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人同步完成组合）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穿越迷雾森林”计时赛（完成组合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取终点旗帜）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连续完成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次无失误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调整呼吸节奏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遵守路线规则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766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（基本技能）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支撑技术：跳上成跪撑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踏跳有力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撑箱提臀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落地缓冲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重点：跳撑同步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难点：跪跳下展体落地稳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跳撑低箱（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40cm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高，分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组保护下练习）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弹簧人”跪跳下（弹力带辅助展髋）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落地区挑战（设不同距离圈，落地精准度评分）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撑箱勇士”积分赛（动作规范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落地稳得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独立完成跪跳下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检查器械高度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轮流担任保护员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（技战术运用）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：前滚翻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跳上跪撑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垫至器械转换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动作节奏控制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重点：滚翻后快速起立踏跳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难点：组合连贯性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短距助跑衔接（滚翻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→3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步助跑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→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跳撑）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节奏口令练习（教师击掌控制动作节点）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不同器械高度适应（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40cm/50cm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箱分组挑战）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闯关接力”团队赛（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人连续完成组合，计时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质量评分）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次有效组合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助跑前观察路线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团队失误不抱怨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51055" cy="602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75"/>
                <a:gridCol w="2111375"/>
                <a:gridCol w="2191385"/>
                <a:gridCol w="4721225"/>
                <a:gridCol w="2106295"/>
              </a:tblGrid>
              <a:tr h="111061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（技战术运用）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：窄道平衡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平衡木末端预备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落地缓冲衔接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重点：平衡结束即跳下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难点：空中姿态控制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平衡木末端标记（红区提示预备跳）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飞鹰展翅”落地（展臂贴纸得分制）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落地区域挑战（设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1/2/3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分区）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空中艺术家”创意赛（组合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自选空中姿态）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落地在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分区内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落地后迅速离场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评价他人创意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766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（比赛课）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单项技能挑战赛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前滚翻速度赛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燕式平衡耐力赛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跪跳下精准赛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重点：动作质量优先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难点：比赛心理调节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滚翻“旋风榜”（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秒内规范次数排名）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平衡王”擂台（单组最长平衡时间）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落点大师”（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次跪跳下落点总分）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保护小考官（轮流担任裁判）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应用比赛策略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热身充分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服从裁判、祝贺对手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（专项体能）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体操功能性体能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核心力量（平板支撑）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下肢爆发（跳箱）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柔韧（分腿前压）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重点：动作规范性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难点：体能分配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动物爬行”核心训练（熊爬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蟹走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4×10m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跳深练习（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30cm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→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跳远标记）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柔韧通关卡（分腿触够卡片）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体能全能王”（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项循环计时赛）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掌握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项训练方法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训练中补水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坚持完成挑战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51055" cy="602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75"/>
                <a:gridCol w="2111375"/>
                <a:gridCol w="2191385"/>
                <a:gridCol w="4721225"/>
                <a:gridCol w="2106295"/>
              </a:tblGrid>
              <a:tr h="111061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（基本技能）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旋转技术：后滚翻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翻掌推垫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团身后滚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推手成蹲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重点：后滚方向正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难点：推手时机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斜坡后滚（降难度）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双人辅助推背（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人轻托腰部助力）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推手标记”练习（垫上贴推掌位）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后滚翻接龙”（小组连续完成次数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PK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独立完成后滚翻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保护颈部姿势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主动提供帮助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766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（基本技能）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悬垂技术：屈腿悬垂摆动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握杠稳定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收腹屈腿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小幅摆动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重点：肩部放松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难点：摆动节奏控制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低杠屈腿悬垂（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秋千摆荡”（辅助下摆动）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摆动触靶（悬垂摆动触悬挂球）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悬垂接力”（小组累计悬垂时间）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次摆动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落地屈膝缓冲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器械使用谦让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（技战术运用）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：后滚翻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窄道行走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反向动作衔接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起身方向调整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重点：滚翻后快速定位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难点：组合流畅度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方向标记练习（后滚翻落点箭头指引）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盲盒挑战”（随机抽选平衡动作衔接）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音乐节奏组合（按节拍完成动作）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镜像挑战赛”（两人反向同步完成组合）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次无方向错误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练习后互相按摩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尊重创意动作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51055" cy="602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75"/>
                <a:gridCol w="2111375"/>
                <a:gridCol w="2191385"/>
                <a:gridCol w="4721225"/>
                <a:gridCol w="2106295"/>
              </a:tblGrid>
              <a:tr h="1110615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（技战术运用）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：悬垂摆动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跪跳下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杠下落点预判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落地衔接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重点：摆动能控制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难点：落地稳定性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摆动幅度标记（小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大摆幅区）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飞越河流”（摆动后跳远落垫）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组合计时挑战（起杠至落地停表）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目标着陆”（落地区域得分赛）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落点在安全区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检查手部防滑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为危险动作提醒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766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（专项体能）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体操力量进阶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上肢推撑（推小车）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躯干旋转（药球转体）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动态平衡（波速球站立）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重点：多关节协同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难点：抗干扰能力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伙伴推车赛（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10m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折返）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陀螺战士”（转体击打目标）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失衡挑战（波速球上接抛球）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比赛：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体能三项赛”（推车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转体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平衡积分）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完成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项训练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训练后补充能量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合作训练不争抢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1636395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b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（比赛课）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组合动作应用赛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自选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项组合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创意评分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重点：动作编排逻辑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难点：表现力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“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我的招牌组合”（展示自编动作）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随机任务赛（抽选动作即兴组合）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赛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双人同步赛（配合完成组合）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评分点：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规范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30%+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流畅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30%+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创意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40%</a:t>
                      </a:r>
                      <a:endParaRPr lang="en-US" altLang="zh-CN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合理编排动作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展示前检查场地</a:t>
                      </a:r>
                      <a:b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公平打分</a:t>
                      </a:r>
                      <a:endParaRPr lang="zh-CN" altLang="en-US" sz="14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4445" y="836930"/>
          <a:ext cx="12204065" cy="391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30"/>
                <a:gridCol w="2103120"/>
                <a:gridCol w="2183130"/>
                <a:gridCol w="4703445"/>
                <a:gridCol w="2098040"/>
              </a:tblGrid>
              <a:tr h="1153160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课时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主要学习内容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重难点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学练赛活动（含组织方法）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学习表现（核心素养导向）</a:t>
                      </a:r>
                      <a:endParaRPr lang="zh-CN" altLang="en-US" sz="2000" b="1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</a:tr>
              <a:tr h="2759710">
                <a:tc>
                  <a:txBody>
                    <a:bodyPr/>
                    <a:p>
                      <a:pPr marL="68580" indent="0" algn="l"/>
                      <a:r>
                        <a:rPr lang="en-US" altLang="zh-CN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16-18</a:t>
                      </a:r>
                      <a:b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（小赛季）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“体操小明星”挑战赛季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初赛（单项技能）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复赛（规定组合）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决赛（自创套路）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重点：赛事规则理解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难点：压力下发挥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初赛：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滚动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平衡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支撑三选一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复赛：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抽签完成组合（例：后滚翻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燕式平衡）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决赛：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90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秒自编套路（含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个以上技术）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规则：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采用国际体操评分法（难度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完成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分）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p>
                      <a:pPr marL="68580" indent="0" algn="l"/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知识技能：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灵活应用技术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健康行为：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遵守赛事流程</a:t>
                      </a:r>
                      <a:b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体育品德：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 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胜不骄败不馁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76200" marB="76200" anchor="ctr" anchorCtr="0"/>
                </a:tc>
              </a:tr>
            </a:tbl>
          </a:graphicData>
        </a:graphic>
      </p:graphicFrame>
      <p:sp>
        <p:nvSpPr>
          <p:cNvPr id="7" name="标题 1"/>
          <p:cNvSpPr txBox="1"/>
          <p:nvPr/>
        </p:nvSpPr>
        <p:spPr>
          <a:xfrm>
            <a:off x="119380" y="-99060"/>
            <a:ext cx="3692525" cy="11334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807658" y="814248"/>
            <a:ext cx="2841215" cy="2841214"/>
          </a:xfrm>
          <a:prstGeom prst="donut">
            <a:avLst>
              <a:gd name="adj" fmla="val 829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930709" y="900035"/>
            <a:ext cx="2586114" cy="2586112"/>
          </a:xfrm>
          <a:prstGeom prst="arc">
            <a:avLst>
              <a:gd name="adj1" fmla="val 16200000"/>
              <a:gd name="adj2" fmla="val 10070155"/>
            </a:avLst>
          </a:prstGeom>
          <a:noFill/>
          <a:ln w="282575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50732" y="3513165"/>
            <a:ext cx="1999860" cy="1999860"/>
          </a:xfrm>
          <a:prstGeom prst="donut">
            <a:avLst>
              <a:gd name="adj" fmla="val 829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10316" y="3572749"/>
            <a:ext cx="1880692" cy="1880691"/>
          </a:xfrm>
          <a:prstGeom prst="arc">
            <a:avLst>
              <a:gd name="adj1" fmla="val 16200000"/>
              <a:gd name="adj2" fmla="val 4201596"/>
            </a:avLst>
          </a:prstGeom>
          <a:noFill/>
          <a:ln w="257175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05138" y="4418796"/>
            <a:ext cx="1679998" cy="1679998"/>
          </a:xfrm>
          <a:prstGeom prst="donut">
            <a:avLst>
              <a:gd name="adj" fmla="val 829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55192" y="4468850"/>
            <a:ext cx="1579890" cy="1579889"/>
          </a:xfrm>
          <a:prstGeom prst="arc">
            <a:avLst>
              <a:gd name="adj1" fmla="val 16200000"/>
              <a:gd name="adj2" fmla="val 13074048"/>
            </a:avLst>
          </a:prstGeom>
          <a:noFill/>
          <a:ln w="257175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403906">
            <a:off x="10342880" y="826375"/>
            <a:ext cx="772160" cy="77216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403906">
            <a:off x="8181390" y="557183"/>
            <a:ext cx="914302" cy="91430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196094" flipV="1">
            <a:off x="8820070" y="3464655"/>
            <a:ext cx="271942" cy="27194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196094" flipH="1">
            <a:off x="9286241" y="5931776"/>
            <a:ext cx="772160" cy="772160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08000" y="1477684"/>
            <a:ext cx="6832600" cy="1404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其一考核组合动作完成质量，即前滚翻与跪跳起的连贯衔接，通过技能测试与视频分析进行评价，达标标准为动作衔接停顿时间不超过 2 秒，落地后能稳定站立 3 秒，无明显晃动或失衡；其二考核体能状况，以平板支撑时间为指标，采用计时赛的评价方式，要求男生持续时间不少于 45 秒，女生不少于 40 秒，且过程中身体需保持平直，不能出现塌腰、撅臀等错误动作。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33400" y="3061943"/>
            <a:ext cx="2865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282575" cap="rnd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6284" y="3054920"/>
            <a:ext cx="2069753" cy="5124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健康行为维度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09600" y="3598952"/>
            <a:ext cx="6883400" cy="1061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一是通过审查学习档案袋里的练习日志，考察每周锻炼频次，全单元主动练习需达到 12 次及以上，且日志要详实记录锻炼时间、强度、自我感受等要素；二是进行模拟场景测试，结合情境问答与动作演示，要求学生在模拟运动损伤或突发情况场景中，准确演示 3 种及以上规范且符合安全防护原理的护身动作。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69900" y="4649810"/>
            <a:ext cx="2865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282575" cap="rnd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37384" y="4685967"/>
            <a:ext cx="2069753" cy="5124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体育品德维度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69900" y="5263019"/>
            <a:ext cx="6299200" cy="116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聚焦团队创编操合作表现，通过小组互评与教师观察记录综合评价，达标要求为创编过程中团队成员积极沟通，至少采纳 2 名队员的合理建议，同时团队分工明确，协作流畅，无明显矛盾冲突。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33400" y="839075"/>
            <a:ext cx="2865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282575" cap="rnd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78684" y="870152"/>
            <a:ext cx="2069753" cy="5124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运动能力维度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793305" y="1605619"/>
            <a:ext cx="941094" cy="101943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7689449" y="5069380"/>
            <a:ext cx="493852" cy="47792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9958085" y="4262761"/>
            <a:ext cx="586452" cy="58645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288362" y="278909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 panose="020B0A00000000000000" charset="-122"/>
                <a:ea typeface="Source Han Sans CN Regular" panose="020B0A00000000000000" charset="-122"/>
                <a:cs typeface="Source Han Sans CN Regular" panose="020B0A00000000000000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68442" y="162180"/>
            <a:ext cx="715530" cy="715530"/>
          </a:xfrm>
          <a:prstGeom prst="diamond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>
            <a:off x="857181" y="268007"/>
            <a:ext cx="299847" cy="503877"/>
          </a:xfrm>
          <a:custGeom>
            <a:avLst/>
            <a:gdLst>
              <a:gd name="connsiteX0" fmla="*/ 357765 w 425796"/>
              <a:gd name="connsiteY0" fmla="*/ 0 h 715530"/>
              <a:gd name="connsiteX1" fmla="*/ 425796 w 425796"/>
              <a:gd name="connsiteY1" fmla="*/ 68031 h 715530"/>
              <a:gd name="connsiteX2" fmla="*/ 136061 w 425796"/>
              <a:gd name="connsiteY2" fmla="*/ 357766 h 715530"/>
              <a:gd name="connsiteX3" fmla="*/ 425796 w 425796"/>
              <a:gd name="connsiteY3" fmla="*/ 647500 h 715530"/>
              <a:gd name="connsiteX4" fmla="*/ 357765 w 425796"/>
              <a:gd name="connsiteY4" fmla="*/ 715530 h 715530"/>
              <a:gd name="connsiteX5" fmla="*/ 0 w 425796"/>
              <a:gd name="connsiteY5" fmla="*/ 357765 h 715530"/>
              <a:gd name="connsiteX6" fmla="*/ 357765 w 425796"/>
              <a:gd name="connsiteY6" fmla="*/ 0 h 715530"/>
            </a:gdLst>
            <a:ahLst/>
            <a:cxnLst/>
            <a:rect l="l" t="t" r="r" b="b"/>
            <a:pathLst>
              <a:path w="425796" h="715530">
                <a:moveTo>
                  <a:pt x="357765" y="0"/>
                </a:moveTo>
                <a:lnTo>
                  <a:pt x="425796" y="68031"/>
                </a:lnTo>
                <a:lnTo>
                  <a:pt x="136061" y="357766"/>
                </a:lnTo>
                <a:lnTo>
                  <a:pt x="425796" y="647500"/>
                </a:lnTo>
                <a:lnTo>
                  <a:pt x="357765" y="715530"/>
                </a:lnTo>
                <a:lnTo>
                  <a:pt x="0" y="357765"/>
                </a:lnTo>
                <a:lnTo>
                  <a:pt x="35776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1096228" y="379679"/>
            <a:ext cx="166939" cy="280532"/>
          </a:xfrm>
          <a:custGeom>
            <a:avLst/>
            <a:gdLst>
              <a:gd name="connsiteX0" fmla="*/ 357765 w 425796"/>
              <a:gd name="connsiteY0" fmla="*/ 0 h 715530"/>
              <a:gd name="connsiteX1" fmla="*/ 425796 w 425796"/>
              <a:gd name="connsiteY1" fmla="*/ 68031 h 715530"/>
              <a:gd name="connsiteX2" fmla="*/ 136061 w 425796"/>
              <a:gd name="connsiteY2" fmla="*/ 357766 h 715530"/>
              <a:gd name="connsiteX3" fmla="*/ 425796 w 425796"/>
              <a:gd name="connsiteY3" fmla="*/ 647500 h 715530"/>
              <a:gd name="connsiteX4" fmla="*/ 357765 w 425796"/>
              <a:gd name="connsiteY4" fmla="*/ 715530 h 715530"/>
              <a:gd name="connsiteX5" fmla="*/ 0 w 425796"/>
              <a:gd name="connsiteY5" fmla="*/ 357765 h 715530"/>
              <a:gd name="connsiteX6" fmla="*/ 357765 w 425796"/>
              <a:gd name="connsiteY6" fmla="*/ 0 h 715530"/>
            </a:gdLst>
            <a:ahLst/>
            <a:cxnLst/>
            <a:rect l="l" t="t" r="r" b="b"/>
            <a:pathLst>
              <a:path w="425796" h="715530">
                <a:moveTo>
                  <a:pt x="357765" y="0"/>
                </a:moveTo>
                <a:lnTo>
                  <a:pt x="425796" y="68031"/>
                </a:lnTo>
                <a:lnTo>
                  <a:pt x="136061" y="357766"/>
                </a:lnTo>
                <a:lnTo>
                  <a:pt x="425796" y="647500"/>
                </a:lnTo>
                <a:lnTo>
                  <a:pt x="357765" y="715530"/>
                </a:lnTo>
                <a:lnTo>
                  <a:pt x="0" y="357765"/>
                </a:lnTo>
                <a:lnTo>
                  <a:pt x="35776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63699" y="420086"/>
            <a:ext cx="118849" cy="199719"/>
          </a:xfrm>
          <a:custGeom>
            <a:avLst/>
            <a:gdLst>
              <a:gd name="connsiteX0" fmla="*/ 357765 w 425796"/>
              <a:gd name="connsiteY0" fmla="*/ 0 h 715530"/>
              <a:gd name="connsiteX1" fmla="*/ 425796 w 425796"/>
              <a:gd name="connsiteY1" fmla="*/ 68031 h 715530"/>
              <a:gd name="connsiteX2" fmla="*/ 136061 w 425796"/>
              <a:gd name="connsiteY2" fmla="*/ 357766 h 715530"/>
              <a:gd name="connsiteX3" fmla="*/ 425796 w 425796"/>
              <a:gd name="connsiteY3" fmla="*/ 647500 h 715530"/>
              <a:gd name="connsiteX4" fmla="*/ 357765 w 425796"/>
              <a:gd name="connsiteY4" fmla="*/ 715530 h 715530"/>
              <a:gd name="connsiteX5" fmla="*/ 0 w 425796"/>
              <a:gd name="connsiteY5" fmla="*/ 357765 h 715530"/>
              <a:gd name="connsiteX6" fmla="*/ 357765 w 425796"/>
              <a:gd name="connsiteY6" fmla="*/ 0 h 715530"/>
            </a:gdLst>
            <a:ahLst/>
            <a:cxnLst/>
            <a:rect l="l" t="t" r="r" b="b"/>
            <a:pathLst>
              <a:path w="425796" h="715530">
                <a:moveTo>
                  <a:pt x="357765" y="0"/>
                </a:moveTo>
                <a:lnTo>
                  <a:pt x="425796" y="68031"/>
                </a:lnTo>
                <a:lnTo>
                  <a:pt x="136061" y="357766"/>
                </a:lnTo>
                <a:lnTo>
                  <a:pt x="425796" y="647500"/>
                </a:lnTo>
                <a:lnTo>
                  <a:pt x="357765" y="715530"/>
                </a:lnTo>
                <a:lnTo>
                  <a:pt x="0" y="357765"/>
                </a:lnTo>
                <a:lnTo>
                  <a:pt x="357765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6200000" flipH="1">
            <a:off x="473601" y="352631"/>
            <a:ext cx="305213" cy="334629"/>
          </a:xfrm>
          <a:custGeom>
            <a:avLst/>
            <a:gdLst>
              <a:gd name="connsiteX0" fmla="*/ 411243 w 850585"/>
              <a:gd name="connsiteY0" fmla="*/ 5272 h 932565"/>
              <a:gd name="connsiteX1" fmla="*/ 405971 w 850585"/>
              <a:gd name="connsiteY1" fmla="*/ 18000 h 932565"/>
              <a:gd name="connsiteX2" fmla="*/ 405971 w 850585"/>
              <a:gd name="connsiteY2" fmla="*/ 869788 h 932565"/>
              <a:gd name="connsiteX3" fmla="*/ 30727 w 850585"/>
              <a:gd name="connsiteY3" fmla="*/ 494544 h 932565"/>
              <a:gd name="connsiteX4" fmla="*/ 5271 w 850585"/>
              <a:gd name="connsiteY4" fmla="*/ 494544 h 932565"/>
              <a:gd name="connsiteX5" fmla="*/ 5271 w 850585"/>
              <a:gd name="connsiteY5" fmla="*/ 520000 h 932565"/>
              <a:gd name="connsiteX6" fmla="*/ 412565 w 850585"/>
              <a:gd name="connsiteY6" fmla="*/ 927294 h 932565"/>
              <a:gd name="connsiteX7" fmla="*/ 438021 w 850585"/>
              <a:gd name="connsiteY7" fmla="*/ 927294 h 932565"/>
              <a:gd name="connsiteX8" fmla="*/ 845314 w 850585"/>
              <a:gd name="connsiteY8" fmla="*/ 520000 h 932565"/>
              <a:gd name="connsiteX9" fmla="*/ 845314 w 850585"/>
              <a:gd name="connsiteY9" fmla="*/ 494544 h 932565"/>
              <a:gd name="connsiteX10" fmla="*/ 819858 w 850585"/>
              <a:gd name="connsiteY10" fmla="*/ 494544 h 932565"/>
              <a:gd name="connsiteX11" fmla="*/ 441971 w 850585"/>
              <a:gd name="connsiteY11" fmla="*/ 872431 h 932565"/>
              <a:gd name="connsiteX12" fmla="*/ 441971 w 850585"/>
              <a:gd name="connsiteY12" fmla="*/ 18000 h 932565"/>
              <a:gd name="connsiteX13" fmla="*/ 423971 w 850585"/>
              <a:gd name="connsiteY13" fmla="*/ 0 h 932565"/>
              <a:gd name="connsiteX14" fmla="*/ 411243 w 850585"/>
              <a:gd name="connsiteY14" fmla="*/ 5272 h 932565"/>
            </a:gdLst>
            <a:ahLst/>
            <a:cxnLst/>
            <a:rect l="l" t="t" r="r" b="b"/>
            <a:pathLst>
              <a:path w="850585" h="932565">
                <a:moveTo>
                  <a:pt x="411243" y="5272"/>
                </a:moveTo>
                <a:cubicBezTo>
                  <a:pt x="407986" y="8529"/>
                  <a:pt x="405971" y="13030"/>
                  <a:pt x="405971" y="18000"/>
                </a:cubicBezTo>
                <a:lnTo>
                  <a:pt x="405971" y="869788"/>
                </a:lnTo>
                <a:lnTo>
                  <a:pt x="30727" y="494544"/>
                </a:lnTo>
                <a:cubicBezTo>
                  <a:pt x="23698" y="487515"/>
                  <a:pt x="12301" y="487515"/>
                  <a:pt x="5271" y="494544"/>
                </a:cubicBezTo>
                <a:cubicBezTo>
                  <a:pt x="-1758" y="501574"/>
                  <a:pt x="-1758" y="512971"/>
                  <a:pt x="5271" y="520000"/>
                </a:cubicBezTo>
                <a:lnTo>
                  <a:pt x="412565" y="927294"/>
                </a:lnTo>
                <a:cubicBezTo>
                  <a:pt x="419594" y="934323"/>
                  <a:pt x="430991" y="934323"/>
                  <a:pt x="438021" y="927294"/>
                </a:cubicBezTo>
                <a:lnTo>
                  <a:pt x="845314" y="520000"/>
                </a:lnTo>
                <a:cubicBezTo>
                  <a:pt x="852343" y="512971"/>
                  <a:pt x="852343" y="501574"/>
                  <a:pt x="845314" y="494544"/>
                </a:cubicBezTo>
                <a:cubicBezTo>
                  <a:pt x="838285" y="487515"/>
                  <a:pt x="826888" y="487515"/>
                  <a:pt x="819858" y="494544"/>
                </a:cubicBezTo>
                <a:lnTo>
                  <a:pt x="441971" y="872431"/>
                </a:lnTo>
                <a:lnTo>
                  <a:pt x="441971" y="18000"/>
                </a:lnTo>
                <a:cubicBezTo>
                  <a:pt x="441971" y="8059"/>
                  <a:pt x="433912" y="0"/>
                  <a:pt x="423971" y="0"/>
                </a:cubicBezTo>
                <a:cubicBezTo>
                  <a:pt x="419000" y="0"/>
                  <a:pt x="414501" y="2015"/>
                  <a:pt x="411243" y="5272"/>
                </a:cubicBezTo>
                <a:close/>
              </a:path>
            </a:pathLst>
          </a:custGeom>
          <a:solidFill>
            <a:schemeClr val="bg1"/>
          </a:solidFill>
          <a:ln w="63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单元信息元素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200000">
            <a:off x="1546263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200000">
            <a:off x="722033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2100" y="927918"/>
            <a:ext cx="2862580" cy="5855970"/>
          </a:xfrm>
          <a:prstGeom prst="roundRect">
            <a:avLst>
              <a:gd name="adj" fmla="val 3158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33193" y="1012642"/>
            <a:ext cx="825688" cy="1070976"/>
          </a:xfrm>
          <a:custGeom>
            <a:avLst/>
            <a:gdLst>
              <a:gd name="connsiteX0" fmla="*/ 0 w 1088933"/>
              <a:gd name="connsiteY0" fmla="*/ 0 h 1412422"/>
              <a:gd name="connsiteX1" fmla="*/ 1088933 w 1088933"/>
              <a:gd name="connsiteY1" fmla="*/ 0 h 1412422"/>
              <a:gd name="connsiteX2" fmla="*/ 1088933 w 1088933"/>
              <a:gd name="connsiteY2" fmla="*/ 157481 h 1412422"/>
              <a:gd name="connsiteX3" fmla="*/ 1088933 w 1088933"/>
              <a:gd name="connsiteY3" fmla="*/ 1208315 h 1412422"/>
              <a:gd name="connsiteX4" fmla="*/ 1088933 w 1088933"/>
              <a:gd name="connsiteY4" fmla="*/ 1287598 h 1412422"/>
              <a:gd name="connsiteX5" fmla="*/ 964109 w 1088933"/>
              <a:gd name="connsiteY5" fmla="*/ 1412422 h 1412422"/>
              <a:gd name="connsiteX6" fmla="*/ 124824 w 1088933"/>
              <a:gd name="connsiteY6" fmla="*/ 1412422 h 1412422"/>
              <a:gd name="connsiteX7" fmla="*/ 0 w 1088933"/>
              <a:gd name="connsiteY7" fmla="*/ 1287598 h 1412422"/>
              <a:gd name="connsiteX8" fmla="*/ 0 w 1088933"/>
              <a:gd name="connsiteY8" fmla="*/ 1208315 h 1412422"/>
              <a:gd name="connsiteX9" fmla="*/ 0 w 1088933"/>
              <a:gd name="connsiteY9" fmla="*/ 157481 h 1412422"/>
            </a:gdLst>
            <a:ahLst/>
            <a:cxnLst/>
            <a:rect l="l" t="t" r="r" b="b"/>
            <a:pathLst>
              <a:path w="1088933" h="1412422">
                <a:moveTo>
                  <a:pt x="0" y="0"/>
                </a:moveTo>
                <a:lnTo>
                  <a:pt x="1088933" y="0"/>
                </a:lnTo>
                <a:lnTo>
                  <a:pt x="1088933" y="157481"/>
                </a:lnTo>
                <a:lnTo>
                  <a:pt x="1088933" y="1208315"/>
                </a:lnTo>
                <a:lnTo>
                  <a:pt x="1088933" y="1287598"/>
                </a:lnTo>
                <a:cubicBezTo>
                  <a:pt x="1088933" y="1356536"/>
                  <a:pt x="1033047" y="1412422"/>
                  <a:pt x="964109" y="1412422"/>
                </a:cubicBezTo>
                <a:lnTo>
                  <a:pt x="124824" y="1412422"/>
                </a:lnTo>
                <a:cubicBezTo>
                  <a:pt x="55886" y="1412422"/>
                  <a:pt x="0" y="1356536"/>
                  <a:pt x="0" y="1287598"/>
                </a:cubicBezTo>
                <a:lnTo>
                  <a:pt x="0" y="1208315"/>
                </a:lnTo>
                <a:lnTo>
                  <a:pt x="0" y="15748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0972" y="1185559"/>
            <a:ext cx="743128" cy="50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66898" y="1069088"/>
            <a:ext cx="1280722" cy="732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目标达成度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69702" y="2136140"/>
            <a:ext cx="2669276" cy="4277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学生“后滚翻”动作技能达标率（独立、规范完成）可能低于预期目标（70%）。	1. 优化教学梯度： 将原第13课“后滚翻”拆分为两课时：
- 第13课： 聚焦“斜坡辅助后滚翻”（利用斜坡降低难度，强化滚动感知）。
- 第14课： 进行平地标准后滚翻练习与巩固。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7200000">
            <a:off x="4308936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7200000">
            <a:off x="3484706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461173" y="927918"/>
            <a:ext cx="2570480" cy="5843270"/>
          </a:xfrm>
          <a:prstGeom prst="roundRect">
            <a:avLst>
              <a:gd name="adj" fmla="val 3158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476866" y="1012642"/>
            <a:ext cx="825688" cy="1070976"/>
          </a:xfrm>
          <a:custGeom>
            <a:avLst/>
            <a:gdLst>
              <a:gd name="connsiteX0" fmla="*/ 0 w 1088933"/>
              <a:gd name="connsiteY0" fmla="*/ 0 h 1412422"/>
              <a:gd name="connsiteX1" fmla="*/ 1088933 w 1088933"/>
              <a:gd name="connsiteY1" fmla="*/ 0 h 1412422"/>
              <a:gd name="connsiteX2" fmla="*/ 1088933 w 1088933"/>
              <a:gd name="connsiteY2" fmla="*/ 157481 h 1412422"/>
              <a:gd name="connsiteX3" fmla="*/ 1088933 w 1088933"/>
              <a:gd name="connsiteY3" fmla="*/ 1208315 h 1412422"/>
              <a:gd name="connsiteX4" fmla="*/ 1088933 w 1088933"/>
              <a:gd name="connsiteY4" fmla="*/ 1287598 h 1412422"/>
              <a:gd name="connsiteX5" fmla="*/ 964109 w 1088933"/>
              <a:gd name="connsiteY5" fmla="*/ 1412422 h 1412422"/>
              <a:gd name="connsiteX6" fmla="*/ 124824 w 1088933"/>
              <a:gd name="connsiteY6" fmla="*/ 1412422 h 1412422"/>
              <a:gd name="connsiteX7" fmla="*/ 0 w 1088933"/>
              <a:gd name="connsiteY7" fmla="*/ 1287598 h 1412422"/>
              <a:gd name="connsiteX8" fmla="*/ 0 w 1088933"/>
              <a:gd name="connsiteY8" fmla="*/ 1208315 h 1412422"/>
              <a:gd name="connsiteX9" fmla="*/ 0 w 1088933"/>
              <a:gd name="connsiteY9" fmla="*/ 157481 h 1412422"/>
            </a:gdLst>
            <a:ahLst/>
            <a:cxnLst/>
            <a:rect l="l" t="t" r="r" b="b"/>
            <a:pathLst>
              <a:path w="1088933" h="1412422">
                <a:moveTo>
                  <a:pt x="0" y="0"/>
                </a:moveTo>
                <a:lnTo>
                  <a:pt x="1088933" y="0"/>
                </a:lnTo>
                <a:lnTo>
                  <a:pt x="1088933" y="157481"/>
                </a:lnTo>
                <a:lnTo>
                  <a:pt x="1088933" y="1208315"/>
                </a:lnTo>
                <a:lnTo>
                  <a:pt x="1088933" y="1287598"/>
                </a:lnTo>
                <a:cubicBezTo>
                  <a:pt x="1088933" y="1356536"/>
                  <a:pt x="1033047" y="1412422"/>
                  <a:pt x="964109" y="1412422"/>
                </a:cubicBezTo>
                <a:lnTo>
                  <a:pt x="124824" y="1412422"/>
                </a:lnTo>
                <a:cubicBezTo>
                  <a:pt x="55886" y="1412422"/>
                  <a:pt x="0" y="1356536"/>
                  <a:pt x="0" y="1287598"/>
                </a:cubicBezTo>
                <a:lnTo>
                  <a:pt x="0" y="1208315"/>
                </a:lnTo>
                <a:lnTo>
                  <a:pt x="0" y="15748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518145" y="1299859"/>
            <a:ext cx="743128" cy="50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99471" y="1069088"/>
            <a:ext cx="1280722" cy="732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课时安排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564175" y="2133600"/>
            <a:ext cx="2364476" cy="383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“小赛季”/单元展演环节（第16-18课）时间安排紧张，可能导致学生创编成果展示不充分或评价仓促。	2. 前置创编环节： 将“动作创编”核心任务提前至第11课进行引导和初步实践。
3. 保障展演时长： 确保第16-18课有充足时间用于小组排练、完整展演及多元评价（自评、互评、师评）。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7200000">
            <a:off x="7071609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7200000">
            <a:off x="6247379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185746" y="927918"/>
            <a:ext cx="2570480" cy="5805170"/>
          </a:xfrm>
          <a:prstGeom prst="roundRect">
            <a:avLst>
              <a:gd name="adj" fmla="val 3158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277639" y="911042"/>
            <a:ext cx="825688" cy="1070976"/>
          </a:xfrm>
          <a:custGeom>
            <a:avLst/>
            <a:gdLst>
              <a:gd name="connsiteX0" fmla="*/ 0 w 1088933"/>
              <a:gd name="connsiteY0" fmla="*/ 0 h 1412422"/>
              <a:gd name="connsiteX1" fmla="*/ 1088933 w 1088933"/>
              <a:gd name="connsiteY1" fmla="*/ 0 h 1412422"/>
              <a:gd name="connsiteX2" fmla="*/ 1088933 w 1088933"/>
              <a:gd name="connsiteY2" fmla="*/ 157481 h 1412422"/>
              <a:gd name="connsiteX3" fmla="*/ 1088933 w 1088933"/>
              <a:gd name="connsiteY3" fmla="*/ 1208315 h 1412422"/>
              <a:gd name="connsiteX4" fmla="*/ 1088933 w 1088933"/>
              <a:gd name="connsiteY4" fmla="*/ 1287598 h 1412422"/>
              <a:gd name="connsiteX5" fmla="*/ 964109 w 1088933"/>
              <a:gd name="connsiteY5" fmla="*/ 1412422 h 1412422"/>
              <a:gd name="connsiteX6" fmla="*/ 124824 w 1088933"/>
              <a:gd name="connsiteY6" fmla="*/ 1412422 h 1412422"/>
              <a:gd name="connsiteX7" fmla="*/ 0 w 1088933"/>
              <a:gd name="connsiteY7" fmla="*/ 1287598 h 1412422"/>
              <a:gd name="connsiteX8" fmla="*/ 0 w 1088933"/>
              <a:gd name="connsiteY8" fmla="*/ 1208315 h 1412422"/>
              <a:gd name="connsiteX9" fmla="*/ 0 w 1088933"/>
              <a:gd name="connsiteY9" fmla="*/ 157481 h 1412422"/>
            </a:gdLst>
            <a:ahLst/>
            <a:cxnLst/>
            <a:rect l="l" t="t" r="r" b="b"/>
            <a:pathLst>
              <a:path w="1088933" h="1412422">
                <a:moveTo>
                  <a:pt x="0" y="0"/>
                </a:moveTo>
                <a:lnTo>
                  <a:pt x="1088933" y="0"/>
                </a:lnTo>
                <a:lnTo>
                  <a:pt x="1088933" y="157481"/>
                </a:lnTo>
                <a:lnTo>
                  <a:pt x="1088933" y="1208315"/>
                </a:lnTo>
                <a:lnTo>
                  <a:pt x="1088933" y="1287598"/>
                </a:lnTo>
                <a:cubicBezTo>
                  <a:pt x="1088933" y="1356536"/>
                  <a:pt x="1033047" y="1412422"/>
                  <a:pt x="964109" y="1412422"/>
                </a:cubicBezTo>
                <a:lnTo>
                  <a:pt x="124824" y="1412422"/>
                </a:lnTo>
                <a:cubicBezTo>
                  <a:pt x="55886" y="1412422"/>
                  <a:pt x="0" y="1356536"/>
                  <a:pt x="0" y="1287598"/>
                </a:cubicBezTo>
                <a:lnTo>
                  <a:pt x="0" y="1208315"/>
                </a:lnTo>
                <a:lnTo>
                  <a:pt x="0" y="15748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318918" y="1185559"/>
            <a:ext cx="743128" cy="50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249444" y="1145288"/>
            <a:ext cx="1280722" cy="732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教学组织与安全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174448" y="2133600"/>
            <a:ext cx="2364476" cy="4381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承担“保护与帮助”职责的学生（“小卫士”）培训不足，存在保护手法不规范、站位不准确的风险。	4. 强化保护培训与认证： 于第1课增设“小卫士认证”专项环节：
- 系统讲解示范保护手法（托腰、推送时机）及安全站位。
- 进行模拟实操考核，合格者颁发“认证”（如小徽章/臂环），明确其责任。后续课中持续监督与提醒。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7200000">
            <a:off x="9834283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7200000">
            <a:off x="9010053" y="1916935"/>
            <a:ext cx="186342" cy="1606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923020" y="991418"/>
            <a:ext cx="2570480" cy="5728970"/>
          </a:xfrm>
          <a:prstGeom prst="roundRect">
            <a:avLst>
              <a:gd name="adj" fmla="val 3158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002214" y="1012642"/>
            <a:ext cx="825688" cy="1070976"/>
          </a:xfrm>
          <a:custGeom>
            <a:avLst/>
            <a:gdLst>
              <a:gd name="connsiteX0" fmla="*/ 0 w 1088933"/>
              <a:gd name="connsiteY0" fmla="*/ 0 h 1412422"/>
              <a:gd name="connsiteX1" fmla="*/ 1088933 w 1088933"/>
              <a:gd name="connsiteY1" fmla="*/ 0 h 1412422"/>
              <a:gd name="connsiteX2" fmla="*/ 1088933 w 1088933"/>
              <a:gd name="connsiteY2" fmla="*/ 157481 h 1412422"/>
              <a:gd name="connsiteX3" fmla="*/ 1088933 w 1088933"/>
              <a:gd name="connsiteY3" fmla="*/ 1208315 h 1412422"/>
              <a:gd name="connsiteX4" fmla="*/ 1088933 w 1088933"/>
              <a:gd name="connsiteY4" fmla="*/ 1287598 h 1412422"/>
              <a:gd name="connsiteX5" fmla="*/ 964109 w 1088933"/>
              <a:gd name="connsiteY5" fmla="*/ 1412422 h 1412422"/>
              <a:gd name="connsiteX6" fmla="*/ 124824 w 1088933"/>
              <a:gd name="connsiteY6" fmla="*/ 1412422 h 1412422"/>
              <a:gd name="connsiteX7" fmla="*/ 0 w 1088933"/>
              <a:gd name="connsiteY7" fmla="*/ 1287598 h 1412422"/>
              <a:gd name="connsiteX8" fmla="*/ 0 w 1088933"/>
              <a:gd name="connsiteY8" fmla="*/ 1208315 h 1412422"/>
              <a:gd name="connsiteX9" fmla="*/ 0 w 1088933"/>
              <a:gd name="connsiteY9" fmla="*/ 157481 h 1412422"/>
            </a:gdLst>
            <a:ahLst/>
            <a:cxnLst/>
            <a:rect l="l" t="t" r="r" b="b"/>
            <a:pathLst>
              <a:path w="1088933" h="1412422">
                <a:moveTo>
                  <a:pt x="0" y="0"/>
                </a:moveTo>
                <a:lnTo>
                  <a:pt x="1088933" y="0"/>
                </a:lnTo>
                <a:lnTo>
                  <a:pt x="1088933" y="157481"/>
                </a:lnTo>
                <a:lnTo>
                  <a:pt x="1088933" y="1208315"/>
                </a:lnTo>
                <a:lnTo>
                  <a:pt x="1088933" y="1287598"/>
                </a:lnTo>
                <a:cubicBezTo>
                  <a:pt x="1088933" y="1356536"/>
                  <a:pt x="1033047" y="1412422"/>
                  <a:pt x="964109" y="1412422"/>
                </a:cubicBezTo>
                <a:lnTo>
                  <a:pt x="124824" y="1412422"/>
                </a:lnTo>
                <a:cubicBezTo>
                  <a:pt x="55886" y="1412422"/>
                  <a:pt x="0" y="1356536"/>
                  <a:pt x="0" y="1287598"/>
                </a:cubicBezTo>
                <a:lnTo>
                  <a:pt x="0" y="1208315"/>
                </a:lnTo>
                <a:lnTo>
                  <a:pt x="0" y="15748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043492" y="1185559"/>
            <a:ext cx="743128" cy="50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9999419" y="954788"/>
            <a:ext cx="1280722" cy="732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有效经验总结与迁移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000622" y="2133600"/>
            <a:ext cx="2364476" cy="430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“森林运动会”等游戏化情境设计显著提升了学生的练习积极性和课堂参与度。	5. 推广游戏化教学策略： 系统总结“森林运动会”模式的成功要素（情境创设、角色代入、规则挑战），将其迁移应用于后续其他体操单元（如前滚翻、肩肘倒立）甚至其他运动项目（如球类基础技能练习）的教学设计中，以持续激发学习兴趣。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16663" y="109280"/>
            <a:ext cx="627320" cy="627320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205711" y="198328"/>
            <a:ext cx="449224" cy="449224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5400000">
            <a:off x="10818353" y="341497"/>
            <a:ext cx="168728" cy="145455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5400000">
            <a:off x="11048700" y="341497"/>
            <a:ext cx="168728" cy="145455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5400000">
            <a:off x="11279047" y="341497"/>
            <a:ext cx="168728" cy="145455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54935" y="109280"/>
            <a:ext cx="10840453" cy="481263"/>
          </a:xfrm>
          <a:custGeom>
            <a:avLst/>
            <a:gdLst>
              <a:gd name="connsiteX0" fmla="*/ 0 w 10840453"/>
              <a:gd name="connsiteY0" fmla="*/ 0 h 481263"/>
              <a:gd name="connsiteX1" fmla="*/ 9264316 w 10840453"/>
              <a:gd name="connsiteY1" fmla="*/ 0 h 481263"/>
              <a:gd name="connsiteX2" fmla="*/ 9745579 w 10840453"/>
              <a:gd name="connsiteY2" fmla="*/ 481263 h 481263"/>
              <a:gd name="connsiteX3" fmla="*/ 10840453 w 10840453"/>
              <a:gd name="connsiteY3" fmla="*/ 481263 h 481263"/>
            </a:gdLst>
            <a:ahLst/>
            <a:cxnLst/>
            <a:rect l="l" t="t" r="r" b="b"/>
            <a:pathLst>
              <a:path w="10840453" h="481263">
                <a:moveTo>
                  <a:pt x="0" y="0"/>
                </a:moveTo>
                <a:lnTo>
                  <a:pt x="9264316" y="0"/>
                </a:lnTo>
                <a:lnTo>
                  <a:pt x="9745579" y="481263"/>
                </a:lnTo>
                <a:lnTo>
                  <a:pt x="10840453" y="481263"/>
                </a:lnTo>
              </a:path>
            </a:pathLst>
          </a:cu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858360" y="184448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Regular" panose="020B0A00000000000000" charset="-122"/>
                <a:ea typeface="Source Han Sans CN Regular" panose="020B0A00000000000000" charset="-122"/>
                <a:cs typeface="Source Han Sans CN Regular" panose="020B0A00000000000000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5400000">
            <a:off x="370023" y="350213"/>
            <a:ext cx="168728" cy="145455"/>
          </a:xfrm>
          <a:prstGeom prst="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5781892" y="2423097"/>
            <a:ext cx="1365812" cy="1177424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6521072" y="3727262"/>
            <a:ext cx="998618" cy="860878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4854318" y="3686152"/>
            <a:ext cx="1577352" cy="1359786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4764916" y="2121138"/>
            <a:ext cx="992228" cy="855368"/>
          </a:xfrm>
          <a:prstGeom prst="hexagon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036834" y="2341425"/>
            <a:ext cx="448392" cy="41479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158406" y="2679913"/>
            <a:ext cx="612784" cy="66379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278727" y="3969596"/>
            <a:ext cx="728534" cy="6604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796185" y="3933508"/>
            <a:ext cx="448392" cy="44838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2253346"/>
            <a:ext cx="3227241" cy="32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趣味闯关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04800" y="2615183"/>
            <a:ext cx="3582841" cy="986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客厅“安全岛”挑战：用抱枕设置路线，完成前滚翻→单脚过“岛”→落地缓冲
要求：家长拍摄动作视频，评选最佳路线设计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91658" y="2253345"/>
            <a:ext cx="3227241" cy="387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生活器械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291658" y="2592032"/>
            <a:ext cx="3557441" cy="9893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书包负重燕式平衡：头顶书本单腿站立，挑战书本不掉落时长
要求：每周递增5秒，画制“平衡成长树”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3834166"/>
            <a:ext cx="3227241" cy="32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亲子合作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41300" y="4153883"/>
            <a:ext cx="3646341" cy="986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双人柔韧卡：背靠背坐姿分腿前压，互相推动保持15秒
要求：记录每日进步距离（厘米）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91658" y="3805229"/>
            <a:ext cx="3227241" cy="387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反思任务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91658" y="4153883"/>
            <a:ext cx="3722541" cy="14973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观看体操世锦赛片段，用3个词描述运动员落地特点（如“钉子”“弹簧”“羽毛”）
要求：提交词语云图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14609" y="29220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 panose="020B0A00000000000000" charset="-122"/>
                <a:ea typeface="Source Han Sans CN Regular" panose="020B0A00000000000000" charset="-122"/>
                <a:cs typeface="Source Han Sans CN Regular" panose="020B0A00000000000000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" y="338945"/>
            <a:ext cx="438931" cy="388073"/>
          </a:xfrm>
          <a:custGeom>
            <a:avLst/>
            <a:gdLst>
              <a:gd name="connsiteX0" fmla="*/ 0 w 565300"/>
              <a:gd name="connsiteY0" fmla="*/ 0 h 720000"/>
              <a:gd name="connsiteX1" fmla="*/ 269099 w 565300"/>
              <a:gd name="connsiteY1" fmla="*/ 0 h 720000"/>
              <a:gd name="connsiteX2" fmla="*/ 565300 w 565300"/>
              <a:gd name="connsiteY2" fmla="*/ 360000 h 720000"/>
              <a:gd name="connsiteX3" fmla="*/ 269099 w 565300"/>
              <a:gd name="connsiteY3" fmla="*/ 720000 h 720000"/>
              <a:gd name="connsiteX4" fmla="*/ 0 w 565300"/>
              <a:gd name="connsiteY4" fmla="*/ 720000 h 720000"/>
              <a:gd name="connsiteX5" fmla="*/ 0 w 565300"/>
              <a:gd name="connsiteY5" fmla="*/ 0 h 720000"/>
            </a:gdLst>
            <a:ahLst/>
            <a:cxnLst/>
            <a:rect l="l" t="t" r="r" b="b"/>
            <a:pathLst>
              <a:path w="565300" h="720000">
                <a:moveTo>
                  <a:pt x="0" y="0"/>
                </a:moveTo>
                <a:lnTo>
                  <a:pt x="269099" y="0"/>
                </a:lnTo>
                <a:lnTo>
                  <a:pt x="565300" y="360000"/>
                </a:lnTo>
                <a:lnTo>
                  <a:pt x="269099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53744" y="338945"/>
            <a:ext cx="321973" cy="388073"/>
          </a:xfrm>
          <a:prstGeom prst="chevron">
            <a:avLst>
              <a:gd name="adj" fmla="val 68868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90530" y="338945"/>
            <a:ext cx="321973" cy="388073"/>
          </a:xfrm>
          <a:prstGeom prst="chevron">
            <a:avLst>
              <a:gd name="adj" fmla="val 68868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4796" y="5315117"/>
            <a:ext cx="1896899" cy="3519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54611" y="5315117"/>
            <a:ext cx="1896899" cy="3519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2979" y="5251269"/>
            <a:ext cx="483112" cy="479612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659124" y="5251269"/>
            <a:ext cx="483112" cy="479612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788140" y="5374901"/>
            <a:ext cx="225078" cy="232348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6505" y="5374901"/>
            <a:ext cx="216059" cy="23234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14421" y="5325372"/>
            <a:ext cx="88813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952556" y="5325372"/>
            <a:ext cx="88813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741707" y="5325372"/>
            <a:ext cx="645963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820856" y="5325372"/>
            <a:ext cx="771435" cy="3314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67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课时计划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72481" y="20135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295337" y="19333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2506" y="677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屏幕截图 2025-07-07 103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-99060"/>
            <a:ext cx="12313285" cy="694880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5-07-07 1032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76430" cy="61112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5-07-07 103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116840"/>
            <a:ext cx="12173585" cy="61671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5-07-07 103016"/>
          <p:cNvPicPr/>
          <p:nvPr/>
        </p:nvPicPr>
        <p:blipFill>
          <a:blip r:embed="rId1"/>
          <a:stretch>
            <a:fillRect/>
          </a:stretch>
        </p:blipFill>
        <p:spPr>
          <a:xfrm>
            <a:off x="-24765" y="0"/>
            <a:ext cx="11070590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5-07-07 103025"/>
          <p:cNvPicPr/>
          <p:nvPr/>
        </p:nvPicPr>
        <p:blipFill>
          <a:blip r:embed="rId1"/>
          <a:stretch>
            <a:fillRect/>
          </a:stretch>
        </p:blipFill>
        <p:spPr>
          <a:xfrm>
            <a:off x="47625" y="188595"/>
            <a:ext cx="10641965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屏幕截图 2025-07-07 103037"/>
          <p:cNvPicPr/>
          <p:nvPr/>
        </p:nvPicPr>
        <p:blipFill>
          <a:blip r:embed="rId1"/>
          <a:stretch>
            <a:fillRect/>
          </a:stretch>
        </p:blipFill>
        <p:spPr>
          <a:xfrm>
            <a:off x="-24765" y="-2540"/>
            <a:ext cx="1194689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76200" y="-14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30707" y="1086860"/>
            <a:ext cx="1029767" cy="1029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849243" y="1536650"/>
            <a:ext cx="6864350" cy="58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身体控制与时空探索（学科大概念：运动中的平衡、力量与美的表达）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25827" y="1313280"/>
            <a:ext cx="464926" cy="44992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flipV="1">
            <a:off x="1970407" y="2099672"/>
            <a:ext cx="7135634" cy="22859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9106041" y="2076812"/>
            <a:ext cx="899652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63543" y="1164105"/>
            <a:ext cx="686435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92607" y="3927528"/>
            <a:ext cx="1029767" cy="1029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849243" y="4250318"/>
            <a:ext cx="6864350" cy="58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水平二（3-4年级）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075027" y="4209948"/>
            <a:ext cx="464926" cy="46492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flipV="1">
            <a:off x="2072007" y="4953040"/>
            <a:ext cx="7135634" cy="22859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9207641" y="4930180"/>
            <a:ext cx="899652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849243" y="3966673"/>
            <a:ext cx="686435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419726" y="320267"/>
            <a:ext cx="511831" cy="539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419727" y="423290"/>
            <a:ext cx="384628" cy="539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421111" y="526313"/>
            <a:ext cx="270971" cy="5398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47648" y="255958"/>
            <a:ext cx="10471252" cy="4426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主题与适用年级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792607" y="2467028"/>
            <a:ext cx="1029767" cy="102976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线条 1"/>
          <p:cNvCxnSpPr/>
          <p:nvPr/>
        </p:nvCxnSpPr>
        <p:spPr>
          <a:xfrm flipV="1">
            <a:off x="2872107" y="3471272"/>
            <a:ext cx="7135634" cy="22859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21" name="标题 1"/>
          <p:cNvSpPr txBox="1"/>
          <p:nvPr/>
        </p:nvSpPr>
        <p:spPr>
          <a:xfrm>
            <a:off x="9106041" y="3448412"/>
            <a:ext cx="899652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849243" y="2459505"/>
            <a:ext cx="686435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849243" y="2844750"/>
            <a:ext cx="6864350" cy="58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18课时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075027" y="2684880"/>
            <a:ext cx="464926" cy="44992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833243" y="5126505"/>
            <a:ext cx="6864350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核心载体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833243" y="5406018"/>
            <a:ext cx="6864350" cy="58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体操类运动（技巧、器械、韵律）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单元目标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48456" y="2177900"/>
            <a:ext cx="1046481" cy="775118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513773" y="3720805"/>
            <a:ext cx="1902623" cy="77511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064380" y="2950060"/>
            <a:ext cx="1429998" cy="7751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499704" y="1236388"/>
            <a:ext cx="7383160" cy="4443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体能状况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487004" y="1789916"/>
            <a:ext cx="7415338" cy="699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发展上肢支撑、核心稳定、协调灵敏（倒立≥15秒/连续滚翻3次不偏离）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78102" y="2493967"/>
            <a:ext cx="7091060" cy="4443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运动认知与技战术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78102" y="2915415"/>
            <a:ext cx="7085138" cy="907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理解“推手发力”“重心控制”原理，掌握4种动作组合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95762" y="3905544"/>
            <a:ext cx="6646560" cy="4443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展示或比赛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195762" y="4342232"/>
            <a:ext cx="6653338" cy="1194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能完成团队创编操（含3个以上体操元素），比赛遵守规则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0800000">
            <a:off x="806822" y="3703210"/>
            <a:ext cx="668374" cy="84074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0800000">
            <a:off x="1328392" y="2940685"/>
            <a:ext cx="668374" cy="84074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02537" y="2169278"/>
            <a:ext cx="3287210" cy="3723522"/>
          </a:xfrm>
          <a:prstGeom prst="triangl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7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732156" y="2937732"/>
            <a:ext cx="1852195" cy="2955068"/>
          </a:xfrm>
          <a:custGeom>
            <a:avLst/>
            <a:gdLst>
              <a:gd name="connsiteX0" fmla="*/ 1255624 w 1852195"/>
              <a:gd name="connsiteY0" fmla="*/ 0 h 2955068"/>
              <a:gd name="connsiteX1" fmla="*/ 0 w 1852195"/>
              <a:gd name="connsiteY1" fmla="*/ 2955068 h 2955068"/>
              <a:gd name="connsiteX2" fmla="*/ 1187478 w 1852195"/>
              <a:gd name="connsiteY2" fmla="*/ 2955068 h 2955068"/>
              <a:gd name="connsiteX3" fmla="*/ 1852195 w 1852195"/>
              <a:gd name="connsiteY3" fmla="*/ 1390680 h 2955068"/>
            </a:gdLst>
            <a:ahLst/>
            <a:cxnLst/>
            <a:rect l="l" t="t" r="r" b="b"/>
            <a:pathLst>
              <a:path w="1852195" h="2955068">
                <a:moveTo>
                  <a:pt x="1255624" y="0"/>
                </a:moveTo>
                <a:lnTo>
                  <a:pt x="0" y="2955068"/>
                </a:lnTo>
                <a:lnTo>
                  <a:pt x="1187478" y="2955068"/>
                </a:lnTo>
                <a:lnTo>
                  <a:pt x="1852195" y="13906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410817" y="3702428"/>
            <a:ext cx="1322476" cy="2186395"/>
          </a:xfrm>
          <a:custGeom>
            <a:avLst/>
            <a:gdLst>
              <a:gd name="connsiteX0" fmla="*/ 925704 w 1322476"/>
              <a:gd name="connsiteY0" fmla="*/ 0 h 2186395"/>
              <a:gd name="connsiteX1" fmla="*/ 0 w 1322476"/>
              <a:gd name="connsiteY1" fmla="*/ 2186395 h 2186395"/>
              <a:gd name="connsiteX2" fmla="*/ 798858 w 1322476"/>
              <a:gd name="connsiteY2" fmla="*/ 2184490 h 2186395"/>
              <a:gd name="connsiteX3" fmla="*/ 1322476 w 1322476"/>
              <a:gd name="connsiteY3" fmla="*/ 895740 h 2186395"/>
              <a:gd name="connsiteX4" fmla="*/ 925704 w 1322476"/>
              <a:gd name="connsiteY4" fmla="*/ 0 h 2186395"/>
            </a:gdLst>
            <a:ahLst/>
            <a:cxnLst/>
            <a:rect l="l" t="t" r="r" b="b"/>
            <a:pathLst>
              <a:path w="1322476" h="2186395">
                <a:moveTo>
                  <a:pt x="925704" y="0"/>
                </a:moveTo>
                <a:lnTo>
                  <a:pt x="0" y="2186395"/>
                </a:lnTo>
                <a:lnTo>
                  <a:pt x="798858" y="2184490"/>
                </a:lnTo>
                <a:lnTo>
                  <a:pt x="1322476" y="895740"/>
                </a:lnTo>
                <a:lnTo>
                  <a:pt x="925704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361537" y="2042219"/>
            <a:ext cx="894080" cy="894080"/>
          </a:xfrm>
          <a:prstGeom prst="ellipse">
            <a:avLst/>
          </a:prstGeom>
          <a:solidFill>
            <a:schemeClr val="bg1"/>
          </a:solidFill>
          <a:ln w="476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245457" y="2890579"/>
            <a:ext cx="894080" cy="894080"/>
          </a:xfrm>
          <a:prstGeom prst="ellipse">
            <a:avLst/>
          </a:prstGeom>
          <a:solidFill>
            <a:schemeClr val="bg1"/>
          </a:solidFill>
          <a:ln w="476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139537" y="3661324"/>
            <a:ext cx="894080" cy="894080"/>
          </a:xfrm>
          <a:prstGeom prst="ellipse">
            <a:avLst/>
          </a:prstGeom>
          <a:solidFill>
            <a:schemeClr val="bg1"/>
          </a:solidFill>
          <a:ln w="476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598996" y="2299251"/>
            <a:ext cx="419162" cy="38001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490946" y="3128039"/>
            <a:ext cx="403102" cy="41916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376996" y="3910831"/>
            <a:ext cx="419162" cy="39506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15760" y="217909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397765" y="342429"/>
            <a:ext cx="300878" cy="30092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852081" y="1957159"/>
            <a:ext cx="1396060" cy="444761"/>
          </a:xfrm>
          <a:custGeom>
            <a:avLst/>
            <a:gdLst>
              <a:gd name="T0" fmla="*/ 674 w 674"/>
              <a:gd name="T1" fmla="*/ 256 h 256"/>
              <a:gd name="T2" fmla="*/ 420 w 674"/>
              <a:gd name="T3" fmla="*/ 0 h 256"/>
              <a:gd name="T4" fmla="*/ 0 w 674"/>
              <a:gd name="T5" fmla="*/ 0 h 256"/>
            </a:gdLst>
            <a:ahLst/>
            <a:cxnLst/>
            <a:rect l="0" t="0" r="r" b="b"/>
            <a:pathLst>
              <a:path w="674" h="256">
                <a:moveTo>
                  <a:pt x="674" y="256"/>
                </a:moveTo>
                <a:lnTo>
                  <a:pt x="420" y="0"/>
                </a:lnTo>
                <a:lnTo>
                  <a:pt x="0" y="0"/>
                </a:lnTo>
              </a:path>
            </a:pathLst>
          </a:custGeom>
          <a:noFill/>
          <a:ln w="3175" cap="flat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875600" y="1935893"/>
            <a:ext cx="1444021" cy="444761"/>
          </a:xfrm>
          <a:custGeom>
            <a:avLst/>
            <a:gdLst>
              <a:gd name="T0" fmla="*/ 0 w 674"/>
              <a:gd name="T1" fmla="*/ 256 h 256"/>
              <a:gd name="T2" fmla="*/ 254 w 674"/>
              <a:gd name="T3" fmla="*/ 0 h 256"/>
              <a:gd name="T4" fmla="*/ 674 w 674"/>
              <a:gd name="T5" fmla="*/ 0 h 256"/>
            </a:gdLst>
            <a:ahLst/>
            <a:cxnLst/>
            <a:rect l="0" t="0" r="r" b="b"/>
            <a:pathLst>
              <a:path w="674" h="256">
                <a:moveTo>
                  <a:pt x="0" y="256"/>
                </a:moveTo>
                <a:lnTo>
                  <a:pt x="254" y="0"/>
                </a:lnTo>
                <a:lnTo>
                  <a:pt x="674" y="0"/>
                </a:lnTo>
              </a:path>
            </a:pathLst>
          </a:custGeom>
          <a:noFill/>
          <a:ln w="3175" cap="flat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52081" y="3754018"/>
            <a:ext cx="1396060" cy="441287"/>
          </a:xfrm>
          <a:custGeom>
            <a:avLst/>
            <a:gdLst>
              <a:gd name="T0" fmla="*/ 674 w 674"/>
              <a:gd name="T1" fmla="*/ 0 h 254"/>
              <a:gd name="T2" fmla="*/ 420 w 674"/>
              <a:gd name="T3" fmla="*/ 254 h 254"/>
              <a:gd name="T4" fmla="*/ 0 w 674"/>
              <a:gd name="T5" fmla="*/ 254 h 254"/>
            </a:gdLst>
            <a:ahLst/>
            <a:cxnLst/>
            <a:rect l="0" t="0" r="r" b="b"/>
            <a:pathLst>
              <a:path w="674" h="254">
                <a:moveTo>
                  <a:pt x="674" y="0"/>
                </a:moveTo>
                <a:lnTo>
                  <a:pt x="420" y="254"/>
                </a:lnTo>
                <a:lnTo>
                  <a:pt x="0" y="254"/>
                </a:lnTo>
              </a:path>
            </a:pathLst>
          </a:custGeom>
          <a:noFill/>
          <a:ln w="3175" cap="flat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875600" y="3754018"/>
            <a:ext cx="1444021" cy="441287"/>
          </a:xfrm>
          <a:custGeom>
            <a:avLst/>
            <a:gdLst>
              <a:gd name="T0" fmla="*/ 0 w 674"/>
              <a:gd name="T1" fmla="*/ 0 h 254"/>
              <a:gd name="T2" fmla="*/ 254 w 674"/>
              <a:gd name="T3" fmla="*/ 254 h 254"/>
              <a:gd name="T4" fmla="*/ 674 w 674"/>
              <a:gd name="T5" fmla="*/ 254 h 254"/>
            </a:gdLst>
            <a:ahLst/>
            <a:cxnLst/>
            <a:rect l="0" t="0" r="r" b="b"/>
            <a:pathLst>
              <a:path w="674" h="254">
                <a:moveTo>
                  <a:pt x="0" y="0"/>
                </a:moveTo>
                <a:lnTo>
                  <a:pt x="254" y="254"/>
                </a:lnTo>
                <a:lnTo>
                  <a:pt x="674" y="254"/>
                </a:lnTo>
              </a:path>
            </a:pathLst>
          </a:custGeom>
          <a:noFill/>
          <a:ln w="3175" cap="flat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839695" y="1896548"/>
            <a:ext cx="2431668" cy="2428326"/>
            <a:chOff x="4839695" y="1896548"/>
            <a:chExt cx="2431668" cy="2428326"/>
          </a:xfrm>
        </p:grpSpPr>
        <p:sp>
          <p:nvSpPr>
            <p:cNvPr id="8" name="标题 1"/>
            <p:cNvSpPr txBox="1"/>
            <p:nvPr/>
          </p:nvSpPr>
          <p:spPr>
            <a:xfrm>
              <a:off x="6129014" y="3182524"/>
              <a:ext cx="1142349" cy="1142350"/>
            </a:xfrm>
            <a:custGeom>
              <a:avLst/>
              <a:gdLst>
                <a:gd name="T0" fmla="*/ 0 w 342"/>
                <a:gd name="T1" fmla="*/ 255 h 342"/>
                <a:gd name="T2" fmla="*/ 0 w 342"/>
                <a:gd name="T3" fmla="*/ 342 h 342"/>
                <a:gd name="T4" fmla="*/ 342 w 342"/>
                <a:gd name="T5" fmla="*/ 0 h 342"/>
                <a:gd name="T6" fmla="*/ 255 w 342"/>
                <a:gd name="T7" fmla="*/ 0 h 342"/>
                <a:gd name="T8" fmla="*/ 0 w 342"/>
                <a:gd name="T9" fmla="*/ 255 h 342"/>
              </a:gdLst>
              <a:ahLst/>
              <a:cxnLst/>
              <a:rect l="0" t="0" r="r" b="b"/>
              <a:pathLst>
                <a:path w="342" h="342">
                  <a:moveTo>
                    <a:pt x="0" y="255"/>
                  </a:moveTo>
                  <a:cubicBezTo>
                    <a:pt x="0" y="342"/>
                    <a:pt x="0" y="342"/>
                    <a:pt x="0" y="342"/>
                  </a:cubicBezTo>
                  <a:cubicBezTo>
                    <a:pt x="184" y="331"/>
                    <a:pt x="331" y="184"/>
                    <a:pt x="342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4" y="136"/>
                    <a:pt x="136" y="245"/>
                    <a:pt x="0" y="25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/>
            </a:ln>
            <a:effectLst>
              <a:outerShdw blurRad="127000" dist="38100" dir="2700000" algn="tl" rotWithShape="0">
                <a:srgbClr val="111111">
                  <a:alpha val="30000"/>
                </a:srgb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4839695" y="1896548"/>
              <a:ext cx="1142349" cy="1139009"/>
            </a:xfrm>
            <a:custGeom>
              <a:avLst/>
              <a:gdLst>
                <a:gd name="T0" fmla="*/ 342 w 342"/>
                <a:gd name="T1" fmla="*/ 86 h 341"/>
                <a:gd name="T2" fmla="*/ 342 w 342"/>
                <a:gd name="T3" fmla="*/ 0 h 341"/>
                <a:gd name="T4" fmla="*/ 0 w 342"/>
                <a:gd name="T5" fmla="*/ 341 h 341"/>
                <a:gd name="T6" fmla="*/ 87 w 342"/>
                <a:gd name="T7" fmla="*/ 341 h 341"/>
                <a:gd name="T8" fmla="*/ 342 w 342"/>
                <a:gd name="T9" fmla="*/ 86 h 341"/>
              </a:gdLst>
              <a:ahLst/>
              <a:cxnLst/>
              <a:rect l="0" t="0" r="r" b="b"/>
              <a:pathLst>
                <a:path w="342" h="341">
                  <a:moveTo>
                    <a:pt x="342" y="86"/>
                  </a:moveTo>
                  <a:cubicBezTo>
                    <a:pt x="342" y="0"/>
                    <a:pt x="342" y="0"/>
                    <a:pt x="342" y="0"/>
                  </a:cubicBezTo>
                  <a:cubicBezTo>
                    <a:pt x="158" y="10"/>
                    <a:pt x="11" y="158"/>
                    <a:pt x="0" y="341"/>
                  </a:cubicBezTo>
                  <a:cubicBezTo>
                    <a:pt x="87" y="341"/>
                    <a:pt x="87" y="341"/>
                    <a:pt x="87" y="341"/>
                  </a:cubicBezTo>
                  <a:cubicBezTo>
                    <a:pt x="98" y="205"/>
                    <a:pt x="206" y="97"/>
                    <a:pt x="342" y="8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/>
            </a:ln>
            <a:effectLst>
              <a:outerShdw blurRad="127000" dist="38100" dir="2700000" algn="tl" rotWithShape="0">
                <a:srgbClr val="111111">
                  <a:alpha val="30000"/>
                </a:srgb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6129014" y="1896548"/>
              <a:ext cx="1142349" cy="1139009"/>
            </a:xfrm>
            <a:custGeom>
              <a:avLst/>
              <a:gdLst>
                <a:gd name="T0" fmla="*/ 255 w 342"/>
                <a:gd name="T1" fmla="*/ 341 h 341"/>
                <a:gd name="T2" fmla="*/ 342 w 342"/>
                <a:gd name="T3" fmla="*/ 341 h 341"/>
                <a:gd name="T4" fmla="*/ 0 w 342"/>
                <a:gd name="T5" fmla="*/ 0 h 341"/>
                <a:gd name="T6" fmla="*/ 0 w 342"/>
                <a:gd name="T7" fmla="*/ 86 h 341"/>
                <a:gd name="T8" fmla="*/ 255 w 342"/>
                <a:gd name="T9" fmla="*/ 341 h 341"/>
              </a:gdLst>
              <a:ahLst/>
              <a:cxnLst/>
              <a:rect l="0" t="0" r="r" b="b"/>
              <a:pathLst>
                <a:path w="342" h="341">
                  <a:moveTo>
                    <a:pt x="255" y="341"/>
                  </a:moveTo>
                  <a:cubicBezTo>
                    <a:pt x="342" y="341"/>
                    <a:pt x="342" y="341"/>
                    <a:pt x="342" y="341"/>
                  </a:cubicBezTo>
                  <a:cubicBezTo>
                    <a:pt x="331" y="158"/>
                    <a:pt x="184" y="1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6" y="97"/>
                    <a:pt x="244" y="205"/>
                    <a:pt x="255" y="34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/>
            </a:ln>
            <a:effectLst>
              <a:outerShdw blurRad="127000" dist="38100" dir="2700000" algn="tl" rotWithShape="0">
                <a:srgbClr val="E5A761">
                  <a:alpha val="30000"/>
                </a:srgb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4839695" y="3182524"/>
              <a:ext cx="1142349" cy="1142350"/>
            </a:xfrm>
            <a:custGeom>
              <a:avLst/>
              <a:gdLst>
                <a:gd name="T0" fmla="*/ 87 w 342"/>
                <a:gd name="T1" fmla="*/ 0 h 342"/>
                <a:gd name="T2" fmla="*/ 0 w 342"/>
                <a:gd name="T3" fmla="*/ 0 h 342"/>
                <a:gd name="T4" fmla="*/ 342 w 342"/>
                <a:gd name="T5" fmla="*/ 342 h 342"/>
                <a:gd name="T6" fmla="*/ 342 w 342"/>
                <a:gd name="T7" fmla="*/ 255 h 342"/>
                <a:gd name="T8" fmla="*/ 87 w 342"/>
                <a:gd name="T9" fmla="*/ 0 h 342"/>
              </a:gdLst>
              <a:ahLst/>
              <a:cxnLst/>
              <a:rect l="0" t="0" r="r" b="b"/>
              <a:pathLst>
                <a:path w="342" h="342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84"/>
                    <a:pt x="158" y="331"/>
                    <a:pt x="342" y="342"/>
                  </a:cubicBezTo>
                  <a:cubicBezTo>
                    <a:pt x="342" y="255"/>
                    <a:pt x="342" y="255"/>
                    <a:pt x="342" y="255"/>
                  </a:cubicBezTo>
                  <a:cubicBezTo>
                    <a:pt x="206" y="245"/>
                    <a:pt x="98" y="136"/>
                    <a:pt x="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/>
            </a:ln>
            <a:effectLst>
              <a:outerShdw blurRad="127000" dist="38100" dir="2700000" algn="tl" rotWithShape="0">
                <a:srgbClr val="E5A761">
                  <a:alpha val="30000"/>
                </a:srgb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2" name="标题 1"/>
          <p:cNvSpPr txBox="1"/>
          <p:nvPr/>
        </p:nvSpPr>
        <p:spPr>
          <a:xfrm flipH="1">
            <a:off x="5285314" y="2340488"/>
            <a:ext cx="1540431" cy="1540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3015" y="2360191"/>
            <a:ext cx="3206032" cy="1227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85%学生养成每日10分钟体操专项练习习惯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47971" y="4635084"/>
            <a:ext cx="3206032" cy="1227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掌握3种自我保护技能（落地缓冲/滚翻护颈）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30253" y="2329820"/>
            <a:ext cx="3206032" cy="1227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在失败动作后主动深呼吸调节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330253" y="4635084"/>
            <a:ext cx="3206032" cy="1227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能在不同场地（硬地/软垫）调整动作幅度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3497" y="1715577"/>
            <a:ext cx="3204109" cy="44128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762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2103" y="1718378"/>
            <a:ext cx="2732356" cy="422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体育锻炼意识与习惯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3497" y="3999522"/>
            <a:ext cx="3204109" cy="44128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762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66440" y="3999524"/>
            <a:ext cx="2786885" cy="422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健康知识的掌握与运用</a:t>
            </a:r>
            <a:endParaRPr kumimoji="1" lang="zh-CN" altLang="en-US"/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 l="30842" t="7302" r="19552" b="4186"/>
          <a:stretch>
            <a:fillRect/>
          </a:stretch>
        </p:blipFill>
        <p:spPr>
          <a:xfrm>
            <a:off x="5243624" y="2299543"/>
            <a:ext cx="1643653" cy="1643651"/>
          </a:xfrm>
          <a:custGeom>
            <a:avLst/>
            <a:gdLst/>
            <a:ahLst/>
            <a:cxnLst/>
            <a:rect l="l" t="t" r="r" b="b"/>
            <a:pathLst>
              <a:path w="1643653" h="1643651">
                <a:moveTo>
                  <a:pt x="821826" y="0"/>
                </a:moveTo>
                <a:cubicBezTo>
                  <a:pt x="1275709" y="0"/>
                  <a:pt x="1643653" y="367944"/>
                  <a:pt x="1643653" y="821825"/>
                </a:cubicBezTo>
                <a:cubicBezTo>
                  <a:pt x="1643653" y="1275707"/>
                  <a:pt x="1275709" y="1643651"/>
                  <a:pt x="821826" y="1643651"/>
                </a:cubicBezTo>
                <a:cubicBezTo>
                  <a:pt x="367944" y="1643651"/>
                  <a:pt x="0" y="1275707"/>
                  <a:pt x="0" y="821825"/>
                </a:cubicBezTo>
                <a:cubicBezTo>
                  <a:pt x="0" y="367944"/>
                  <a:pt x="367944" y="0"/>
                  <a:pt x="82182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8306056" y="1715577"/>
            <a:ext cx="3204109" cy="44128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762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564662" y="1718378"/>
            <a:ext cx="2732356" cy="422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情绪调控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06056" y="3999522"/>
            <a:ext cx="3204109" cy="44128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762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508998" y="3999524"/>
            <a:ext cx="2786885" cy="422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环境适应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20222" y="417527"/>
            <a:ext cx="1003136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健康行为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65340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06781" y="471527"/>
            <a:ext cx="72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9" name="线条 1"/>
          <p:cNvCxnSpPr/>
          <p:nvPr/>
        </p:nvCxnSpPr>
        <p:spPr>
          <a:xfrm>
            <a:off x="565150" y="958632"/>
            <a:ext cx="11049001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250"/>
            <a:ext cx="1219948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1169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139700" dist="38100" dir="2700015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836485"/>
            <a:ext cx="3241040" cy="8416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1708" y="2954021"/>
            <a:ext cx="2638424" cy="63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体育精神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37437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41484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挑战高难度动作时表现勇敢（如肩肘倒立）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112606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77043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139700" dist="38100" dir="2700015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76274" y="2874585"/>
            <a:ext cx="3241040" cy="8035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77582" y="2954021"/>
            <a:ext cx="2638424" cy="63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体育品格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853311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57358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主动整理器材、帮助弱势同伴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28480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92917" y="1689507"/>
            <a:ext cx="3239031" cy="4370054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139700" dist="38100" dir="2700015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92148" y="2887285"/>
            <a:ext cx="3241040" cy="790893"/>
          </a:xfrm>
          <a:prstGeom prst="rect">
            <a:avLst/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2700000" scaled="0"/>
          </a:gradFill>
          <a:ln w="9525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93456" y="2979421"/>
            <a:ext cx="2638424" cy="611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体育道德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669185" y="1277620"/>
            <a:ext cx="2486496" cy="1420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EBCF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573232" y="3890716"/>
            <a:ext cx="2678400" cy="1245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比赛尊重裁判、对手失误时不嘲笑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744354" y="5287948"/>
            <a:ext cx="478459" cy="45095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8384" y="177900"/>
            <a:ext cx="9943865" cy="4815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Regular" panose="020B0A00000000000000" charset="-122"/>
                <a:ea typeface="Source Han Sans CN Regular" panose="020B0A00000000000000" charset="-122"/>
                <a:cs typeface="Source Han Sans CN Regular" panose="020B0A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77660" y="701553"/>
            <a:ext cx="200025" cy="130811"/>
          </a:xfrm>
          <a:custGeom>
            <a:avLst/>
            <a:gdLst>
              <a:gd name="connsiteX0" fmla="*/ 104775 w 200025"/>
              <a:gd name="connsiteY0" fmla="*/ 0 h 133350"/>
              <a:gd name="connsiteX1" fmla="*/ 0 w 200025"/>
              <a:gd name="connsiteY1" fmla="*/ 133350 h 133350"/>
              <a:gd name="connsiteX2" fmla="*/ 95250 w 200025"/>
              <a:gd name="connsiteY2" fmla="*/ 133350 h 133350"/>
              <a:gd name="connsiteX3" fmla="*/ 200025 w 200025"/>
              <a:gd name="connsiteY3" fmla="*/ 0 h 133350"/>
            </a:gdLst>
            <a:ahLst/>
            <a:cxnLst/>
            <a:rect l="l" t="t" r="r" b="b"/>
            <a:pathLst>
              <a:path w="200025" h="133350">
                <a:moveTo>
                  <a:pt x="104775" y="0"/>
                </a:moveTo>
                <a:lnTo>
                  <a:pt x="0" y="133350"/>
                </a:lnTo>
                <a:lnTo>
                  <a:pt x="95250" y="133350"/>
                </a:lnTo>
                <a:lnTo>
                  <a:pt x="200025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37058" y="701553"/>
            <a:ext cx="285750" cy="130811"/>
          </a:xfrm>
          <a:custGeom>
            <a:avLst/>
            <a:gdLst>
              <a:gd name="connsiteX0" fmla="*/ 200025 w 285750"/>
              <a:gd name="connsiteY0" fmla="*/ 0 h 133350"/>
              <a:gd name="connsiteX1" fmla="*/ 190500 w 285750"/>
              <a:gd name="connsiteY1" fmla="*/ 0 h 133350"/>
              <a:gd name="connsiteX2" fmla="*/ 104775 w 285750"/>
              <a:gd name="connsiteY2" fmla="*/ 0 h 133350"/>
              <a:gd name="connsiteX3" fmla="*/ 0 w 285750"/>
              <a:gd name="connsiteY3" fmla="*/ 133350 h 133350"/>
              <a:gd name="connsiteX4" fmla="*/ 85725 w 285750"/>
              <a:gd name="connsiteY4" fmla="*/ 133350 h 133350"/>
              <a:gd name="connsiteX5" fmla="*/ 95250 w 285750"/>
              <a:gd name="connsiteY5" fmla="*/ 133350 h 133350"/>
              <a:gd name="connsiteX6" fmla="*/ 180975 w 285750"/>
              <a:gd name="connsiteY6" fmla="*/ 133350 h 133350"/>
              <a:gd name="connsiteX7" fmla="*/ 285750 w 285750"/>
              <a:gd name="connsiteY7" fmla="*/ 0 h 133350"/>
            </a:gdLst>
            <a:ahLst/>
            <a:cxnLst/>
            <a:rect l="l" t="t" r="r" b="b"/>
            <a:pathLst>
              <a:path w="285750" h="133350">
                <a:moveTo>
                  <a:pt x="200025" y="0"/>
                </a:moveTo>
                <a:lnTo>
                  <a:pt x="190500" y="0"/>
                </a:lnTo>
                <a:lnTo>
                  <a:pt x="104775" y="0"/>
                </a:lnTo>
                <a:lnTo>
                  <a:pt x="0" y="133350"/>
                </a:lnTo>
                <a:lnTo>
                  <a:pt x="85725" y="133350"/>
                </a:lnTo>
                <a:lnTo>
                  <a:pt x="95250" y="133350"/>
                </a:lnTo>
                <a:lnTo>
                  <a:pt x="180975" y="133350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32246" y="701553"/>
            <a:ext cx="457200" cy="130811"/>
          </a:xfrm>
          <a:custGeom>
            <a:avLst/>
            <a:gdLst>
              <a:gd name="connsiteX0" fmla="*/ 371475 w 457200"/>
              <a:gd name="connsiteY0" fmla="*/ 0 h 133350"/>
              <a:gd name="connsiteX1" fmla="*/ 361950 w 457200"/>
              <a:gd name="connsiteY1" fmla="*/ 0 h 133350"/>
              <a:gd name="connsiteX2" fmla="*/ 285750 w 457200"/>
              <a:gd name="connsiteY2" fmla="*/ 0 h 133350"/>
              <a:gd name="connsiteX3" fmla="*/ 276225 w 457200"/>
              <a:gd name="connsiteY3" fmla="*/ 0 h 133350"/>
              <a:gd name="connsiteX4" fmla="*/ 200025 w 457200"/>
              <a:gd name="connsiteY4" fmla="*/ 0 h 133350"/>
              <a:gd name="connsiteX5" fmla="*/ 190500 w 457200"/>
              <a:gd name="connsiteY5" fmla="*/ 0 h 133350"/>
              <a:gd name="connsiteX6" fmla="*/ 104775 w 457200"/>
              <a:gd name="connsiteY6" fmla="*/ 0 h 133350"/>
              <a:gd name="connsiteX7" fmla="*/ 0 w 457200"/>
              <a:gd name="connsiteY7" fmla="*/ 133350 h 133350"/>
              <a:gd name="connsiteX8" fmla="*/ 85725 w 457200"/>
              <a:gd name="connsiteY8" fmla="*/ 133350 h 133350"/>
              <a:gd name="connsiteX9" fmla="*/ 95250 w 457200"/>
              <a:gd name="connsiteY9" fmla="*/ 133350 h 133350"/>
              <a:gd name="connsiteX10" fmla="*/ 171450 w 457200"/>
              <a:gd name="connsiteY10" fmla="*/ 133350 h 133350"/>
              <a:gd name="connsiteX11" fmla="*/ 180975 w 457200"/>
              <a:gd name="connsiteY11" fmla="*/ 133350 h 133350"/>
              <a:gd name="connsiteX12" fmla="*/ 257175 w 457200"/>
              <a:gd name="connsiteY12" fmla="*/ 133350 h 133350"/>
              <a:gd name="connsiteX13" fmla="*/ 266700 w 457200"/>
              <a:gd name="connsiteY13" fmla="*/ 133350 h 133350"/>
              <a:gd name="connsiteX14" fmla="*/ 352425 w 457200"/>
              <a:gd name="connsiteY14" fmla="*/ 133350 h 133350"/>
              <a:gd name="connsiteX15" fmla="*/ 457200 w 457200"/>
              <a:gd name="connsiteY15" fmla="*/ 0 h 133350"/>
            </a:gdLst>
            <a:ahLst/>
            <a:cxnLst/>
            <a:rect l="l" t="t" r="r" b="b"/>
            <a:pathLst>
              <a:path w="457200" h="133350">
                <a:moveTo>
                  <a:pt x="371475" y="0"/>
                </a:moveTo>
                <a:lnTo>
                  <a:pt x="361950" y="0"/>
                </a:lnTo>
                <a:lnTo>
                  <a:pt x="285750" y="0"/>
                </a:lnTo>
                <a:lnTo>
                  <a:pt x="276225" y="0"/>
                </a:lnTo>
                <a:lnTo>
                  <a:pt x="200025" y="0"/>
                </a:lnTo>
                <a:lnTo>
                  <a:pt x="190500" y="0"/>
                </a:lnTo>
                <a:lnTo>
                  <a:pt x="104775" y="0"/>
                </a:lnTo>
                <a:lnTo>
                  <a:pt x="0" y="133350"/>
                </a:lnTo>
                <a:lnTo>
                  <a:pt x="85725" y="133350"/>
                </a:lnTo>
                <a:lnTo>
                  <a:pt x="95250" y="133350"/>
                </a:lnTo>
                <a:lnTo>
                  <a:pt x="171450" y="133350"/>
                </a:lnTo>
                <a:lnTo>
                  <a:pt x="180975" y="133350"/>
                </a:lnTo>
                <a:lnTo>
                  <a:pt x="257175" y="133350"/>
                </a:lnTo>
                <a:lnTo>
                  <a:pt x="266700" y="133350"/>
                </a:lnTo>
                <a:lnTo>
                  <a:pt x="352425" y="133350"/>
                </a:lnTo>
                <a:lnTo>
                  <a:pt x="45720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-864650" y="-626304"/>
            <a:ext cx="1394339" cy="1394339"/>
          </a:xfrm>
          <a:prstGeom prst="donut">
            <a:avLst>
              <a:gd name="adj" fmla="val 1866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9486" cy="686925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3760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92555" y="333298"/>
            <a:ext cx="836214" cy="138218"/>
          </a:xfrm>
          <a:custGeom>
            <a:avLst/>
            <a:gdLst>
              <a:gd name="connsiteX0" fmla="*/ 638612 w 696145"/>
              <a:gd name="connsiteY0" fmla="*/ 0 h 115066"/>
              <a:gd name="connsiteX1" fmla="*/ 696145 w 696145"/>
              <a:gd name="connsiteY1" fmla="*/ 57533 h 115066"/>
              <a:gd name="connsiteX2" fmla="*/ 638612 w 696145"/>
              <a:gd name="connsiteY2" fmla="*/ 115066 h 115066"/>
              <a:gd name="connsiteX3" fmla="*/ 581079 w 696145"/>
              <a:gd name="connsiteY3" fmla="*/ 57533 h 115066"/>
              <a:gd name="connsiteX4" fmla="*/ 638612 w 696145"/>
              <a:gd name="connsiteY4" fmla="*/ 0 h 115066"/>
              <a:gd name="connsiteX5" fmla="*/ 348072 w 696145"/>
              <a:gd name="connsiteY5" fmla="*/ 0 h 115066"/>
              <a:gd name="connsiteX6" fmla="*/ 405605 w 696145"/>
              <a:gd name="connsiteY6" fmla="*/ 57533 h 115066"/>
              <a:gd name="connsiteX7" fmla="*/ 348072 w 696145"/>
              <a:gd name="connsiteY7" fmla="*/ 115066 h 115066"/>
              <a:gd name="connsiteX8" fmla="*/ 290539 w 696145"/>
              <a:gd name="connsiteY8" fmla="*/ 57533 h 115066"/>
              <a:gd name="connsiteX9" fmla="*/ 348072 w 696145"/>
              <a:gd name="connsiteY9" fmla="*/ 0 h 115066"/>
              <a:gd name="connsiteX10" fmla="*/ 57533 w 696145"/>
              <a:gd name="connsiteY10" fmla="*/ 0 h 115066"/>
              <a:gd name="connsiteX11" fmla="*/ 115066 w 696145"/>
              <a:gd name="connsiteY11" fmla="*/ 57533 h 115066"/>
              <a:gd name="connsiteX12" fmla="*/ 57533 w 696145"/>
              <a:gd name="connsiteY12" fmla="*/ 115066 h 115066"/>
              <a:gd name="connsiteX13" fmla="*/ 0 w 696145"/>
              <a:gd name="connsiteY13" fmla="*/ 57533 h 115066"/>
              <a:gd name="connsiteX14" fmla="*/ 57533 w 696145"/>
              <a:gd name="connsiteY14" fmla="*/ 0 h 115066"/>
            </a:gdLst>
            <a:ahLst/>
            <a:cxnLst/>
            <a:rect l="l" t="t" r="r" b="b"/>
            <a:pathLst>
              <a:path w="696145" h="115066">
                <a:moveTo>
                  <a:pt x="638612" y="0"/>
                </a:moveTo>
                <a:cubicBezTo>
                  <a:pt x="670387" y="0"/>
                  <a:pt x="696145" y="25758"/>
                  <a:pt x="696145" y="57533"/>
                </a:cubicBezTo>
                <a:cubicBezTo>
                  <a:pt x="696145" y="89308"/>
                  <a:pt x="670387" y="115066"/>
                  <a:pt x="638612" y="115066"/>
                </a:cubicBezTo>
                <a:cubicBezTo>
                  <a:pt x="606837" y="115066"/>
                  <a:pt x="581079" y="89308"/>
                  <a:pt x="581079" y="57533"/>
                </a:cubicBezTo>
                <a:cubicBezTo>
                  <a:pt x="581079" y="25758"/>
                  <a:pt x="606837" y="0"/>
                  <a:pt x="638612" y="0"/>
                </a:cubicBezTo>
                <a:close/>
                <a:moveTo>
                  <a:pt x="348072" y="0"/>
                </a:moveTo>
                <a:cubicBezTo>
                  <a:pt x="379847" y="0"/>
                  <a:pt x="405605" y="25758"/>
                  <a:pt x="405605" y="57533"/>
                </a:cubicBezTo>
                <a:cubicBezTo>
                  <a:pt x="405605" y="89308"/>
                  <a:pt x="379847" y="115066"/>
                  <a:pt x="348072" y="115066"/>
                </a:cubicBezTo>
                <a:cubicBezTo>
                  <a:pt x="316297" y="115066"/>
                  <a:pt x="290539" y="89308"/>
                  <a:pt x="290539" y="57533"/>
                </a:cubicBezTo>
                <a:cubicBezTo>
                  <a:pt x="290539" y="25758"/>
                  <a:pt x="316297" y="0"/>
                  <a:pt x="348072" y="0"/>
                </a:cubicBezTo>
                <a:close/>
                <a:moveTo>
                  <a:pt x="57533" y="0"/>
                </a:moveTo>
                <a:cubicBezTo>
                  <a:pt x="89308" y="0"/>
                  <a:pt x="115066" y="25758"/>
                  <a:pt x="115066" y="57533"/>
                </a:cubicBezTo>
                <a:cubicBezTo>
                  <a:pt x="115066" y="89308"/>
                  <a:pt x="89308" y="115066"/>
                  <a:pt x="57533" y="115066"/>
                </a:cubicBezTo>
                <a:cubicBezTo>
                  <a:pt x="25758" y="115066"/>
                  <a:pt x="0" y="89308"/>
                  <a:pt x="0" y="57533"/>
                </a:cubicBezTo>
                <a:cubicBezTo>
                  <a:pt x="0" y="25758"/>
                  <a:pt x="25758" y="0"/>
                  <a:pt x="5753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81" y="1911976"/>
            <a:ext cx="1335978" cy="1326299"/>
          </a:xfrm>
          <a:prstGeom prst="ellipse">
            <a:avLst/>
          </a:prstGeom>
          <a:gradFill>
            <a:gsLst>
              <a:gs pos="29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7539" y="5857992"/>
            <a:ext cx="7254454" cy="97918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10614811" y="5552676"/>
            <a:ext cx="306967" cy="1663924"/>
          </a:xfrm>
          <a:custGeom>
            <a:avLst/>
            <a:gdLst>
              <a:gd name="connsiteX0" fmla="*/ 584 w 306967"/>
              <a:gd name="connsiteY0" fmla="*/ 1205842 h 1663924"/>
              <a:gd name="connsiteX1" fmla="*/ 153776 w 306967"/>
              <a:gd name="connsiteY1" fmla="*/ 941718 h 1663924"/>
              <a:gd name="connsiteX2" fmla="*/ 306967 w 306967"/>
              <a:gd name="connsiteY2" fmla="*/ 1205842 h 1663924"/>
              <a:gd name="connsiteX3" fmla="*/ 584 w 306967"/>
              <a:gd name="connsiteY3" fmla="*/ 1663924 h 1663924"/>
              <a:gd name="connsiteX4" fmla="*/ 153776 w 306967"/>
              <a:gd name="connsiteY4" fmla="*/ 1399802 h 1663924"/>
              <a:gd name="connsiteX5" fmla="*/ 306967 w 306967"/>
              <a:gd name="connsiteY5" fmla="*/ 1663924 h 1663924"/>
              <a:gd name="connsiteX6" fmla="*/ 0 w 306967"/>
              <a:gd name="connsiteY6" fmla="*/ 264122 h 1663924"/>
              <a:gd name="connsiteX7" fmla="*/ 153192 w 306967"/>
              <a:gd name="connsiteY7" fmla="*/ 0 h 1663924"/>
              <a:gd name="connsiteX8" fmla="*/ 306383 w 306967"/>
              <a:gd name="connsiteY8" fmla="*/ 264122 h 1663924"/>
              <a:gd name="connsiteX9" fmla="*/ 0 w 306967"/>
              <a:gd name="connsiteY9" fmla="*/ 722206 h 1663924"/>
              <a:gd name="connsiteX10" fmla="*/ 153192 w 306967"/>
              <a:gd name="connsiteY10" fmla="*/ 458082 h 1663924"/>
              <a:gd name="connsiteX11" fmla="*/ 306383 w 306967"/>
              <a:gd name="connsiteY11" fmla="*/ 722206 h 1663924"/>
            </a:gdLst>
            <a:ahLst/>
            <a:cxnLst/>
            <a:rect l="l" t="t" r="r" b="b"/>
            <a:pathLst>
              <a:path w="306967" h="1663924">
                <a:moveTo>
                  <a:pt x="584" y="1205842"/>
                </a:moveTo>
                <a:lnTo>
                  <a:pt x="153776" y="941718"/>
                </a:lnTo>
                <a:lnTo>
                  <a:pt x="306967" y="1205842"/>
                </a:lnTo>
                <a:close/>
                <a:moveTo>
                  <a:pt x="584" y="1663924"/>
                </a:moveTo>
                <a:lnTo>
                  <a:pt x="153776" y="1399802"/>
                </a:lnTo>
                <a:lnTo>
                  <a:pt x="306967" y="1663924"/>
                </a:lnTo>
                <a:close/>
                <a:moveTo>
                  <a:pt x="0" y="264122"/>
                </a:moveTo>
                <a:lnTo>
                  <a:pt x="153192" y="0"/>
                </a:lnTo>
                <a:lnTo>
                  <a:pt x="306383" y="264122"/>
                </a:lnTo>
                <a:close/>
                <a:moveTo>
                  <a:pt x="0" y="722206"/>
                </a:moveTo>
                <a:lnTo>
                  <a:pt x="153192" y="458082"/>
                </a:lnTo>
                <a:lnTo>
                  <a:pt x="306383" y="7222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099" y="3427863"/>
            <a:ext cx="5407097" cy="24702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606" y="550930"/>
            <a:ext cx="1395928" cy="24606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31837" y="2200089"/>
            <a:ext cx="2304906" cy="7500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53000">
                      <a:srgbClr val="0EBCF9">
                        <a:alpha val="100000"/>
                      </a:srgbClr>
                    </a:gs>
                    <a:gs pos="100000">
                      <a:srgbClr val="1BD736">
                        <a:alpha val="100000"/>
                      </a:srgbClr>
                    </a:gs>
                  </a:gsLst>
                  <a:lin ang="42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10.xml><?xml version="1.0" encoding="utf-8"?>
<p:tagLst xmlns:p="http://schemas.openxmlformats.org/presentationml/2006/main">
  <p:tag name="TABLE_ENDDRAG_ORIGIN_RECT" val="964*469"/>
  <p:tag name="TABLE_ENDDRAG_RECT" val="0*65*964*469"/>
</p:tagLst>
</file>

<file path=ppt/tags/tag11.xml><?xml version="1.0" encoding="utf-8"?>
<p:tagLst xmlns:p="http://schemas.openxmlformats.org/presentationml/2006/main">
  <p:tag name="TABLE_ENDDRAG_ORIGIN_RECT" val="964*469"/>
  <p:tag name="TABLE_ENDDRAG_RECT" val="0*65*964*469"/>
</p:tagLst>
</file>

<file path=ppt/tags/tag12.xml><?xml version="1.0" encoding="utf-8"?>
<p:tagLst xmlns:p="http://schemas.openxmlformats.org/presentationml/2006/main">
  <p:tag name="TABLE_ENDDRAG_ORIGIN_RECT" val="964*469"/>
  <p:tag name="TABLE_ENDDRAG_RECT" val="0*65*964*469"/>
</p:tagLst>
</file>

<file path=ppt/tags/tag13.xml><?xml version="1.0" encoding="utf-8"?>
<p:tagLst xmlns:p="http://schemas.openxmlformats.org/presentationml/2006/main">
  <p:tag name="TABLE_ENDDRAG_ORIGIN_RECT" val="964*363"/>
  <p:tag name="TABLE_ENDDRAG_RECT" val="0*65*964*363"/>
</p:tagLst>
</file>

<file path=ppt/tags/tag2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3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4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5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6.xml><?xml version="1.0" encoding="utf-8"?>
<p:tagLst xmlns:p="http://schemas.openxmlformats.org/presentationml/2006/main">
  <p:tag name="KSO_WM_DIAGRAM_VIRTUALLY_FRAME" val="{&quot;height&quot;:372.58031496062995,&quot;left&quot;:31.338897637795277,&quot;top&quot;:90.11968503937007,&quot;width&quot;:888.6610236220471}"/>
</p:tagLst>
</file>

<file path=ppt/tags/tag7.xml><?xml version="1.0" encoding="utf-8"?>
<p:tagLst xmlns:p="http://schemas.openxmlformats.org/presentationml/2006/main">
  <p:tag name="TABLE_ENDDRAG_ORIGIN_RECT" val="962*492"/>
  <p:tag name="TABLE_ENDDRAG_RECT" val="-1*48*962*492"/>
</p:tagLst>
</file>

<file path=ppt/tags/tag8.xml><?xml version="1.0" encoding="utf-8"?>
<p:tagLst xmlns:p="http://schemas.openxmlformats.org/presentationml/2006/main">
  <p:tag name="TABLE_ENDDRAG_ORIGIN_RECT" val="964*469"/>
  <p:tag name="TABLE_ENDDRAG_RECT" val="0*65*964*469"/>
</p:tagLst>
</file>

<file path=ppt/tags/tag9.xml><?xml version="1.0" encoding="utf-8"?>
<p:tagLst xmlns:p="http://schemas.openxmlformats.org/presentationml/2006/main">
  <p:tag name="TABLE_ENDDRAG_ORIGIN_RECT" val="964*469"/>
  <p:tag name="TABLE_ENDDRAG_RECT" val="0*65*964*469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EBCF9"/>
      </a:accent1>
      <a:accent2>
        <a:srgbClr val="1BD736"/>
      </a:accent2>
      <a:accent3>
        <a:srgbClr val="0EBCF9"/>
      </a:accent3>
      <a:accent4>
        <a:srgbClr val="1BD736"/>
      </a:accent4>
      <a:accent5>
        <a:srgbClr val="0EBCF9"/>
      </a:accent5>
      <a:accent6>
        <a:srgbClr val="1BD73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7177</Words>
  <Application>WPS 演示</Application>
  <PresentationFormat/>
  <Paragraphs>689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39</vt:i4>
      </vt:variant>
    </vt:vector>
  </HeadingPairs>
  <TitlesOfParts>
    <vt:vector size="66" baseType="lpstr">
      <vt:lpstr>Arial</vt:lpstr>
      <vt:lpstr>宋体</vt:lpstr>
      <vt:lpstr>Wingdings</vt:lpstr>
      <vt:lpstr>Source Han Sans CN Bold</vt:lpstr>
      <vt:lpstr>Source Han Sans</vt:lpstr>
      <vt:lpstr>OPPOSans H</vt:lpstr>
      <vt:lpstr>OPPOSans L</vt:lpstr>
      <vt:lpstr>Source Han Sans CN Regular</vt:lpstr>
      <vt:lpstr>等线</vt:lpstr>
      <vt:lpstr>微软雅黑</vt:lpstr>
      <vt:lpstr>Arial Unicode MS</vt:lpstr>
      <vt:lpstr>Calibri</vt:lpstr>
      <vt:lpstr>OPPOSans B</vt:lpstr>
      <vt:lpstr>Calibri</vt:lpstr>
      <vt:lpstr>quote-cjk-patch</vt:lpstr>
      <vt:lpstr>Segoe Print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诔鸭倥从少</cp:lastModifiedBy>
  <cp:revision>4</cp:revision>
  <dcterms:created xsi:type="dcterms:W3CDTF">2025-07-07T02:58:35Z</dcterms:created>
  <dcterms:modified xsi:type="dcterms:W3CDTF">2025-07-07T03:37:29Z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27CD16FC07234C9CB60F3D040E58A97A_13</vt:lpwstr>
  </property>
  <property fmtid="{D5CDD505-2E9C-101B-9397-08002B2CF9AE}" pid="3" name="KSOProductBuildVer">
    <vt:lpwstr>2052-12.1.0.21915</vt:lpwstr>
  </property>
</Properties>
</file>